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68" r:id="rId3"/>
    <p:sldId id="257" r:id="rId4"/>
    <p:sldId id="266" r:id="rId5"/>
    <p:sldId id="278" r:id="rId6"/>
    <p:sldId id="265" r:id="rId7"/>
    <p:sldId id="279" r:id="rId8"/>
    <p:sldId id="263" r:id="rId9"/>
    <p:sldId id="264" r:id="rId10"/>
    <p:sldId id="267" r:id="rId11"/>
    <p:sldId id="280" r:id="rId12"/>
    <p:sldId id="281" r:id="rId13"/>
    <p:sldId id="282" r:id="rId14"/>
    <p:sldId id="283" r:id="rId15"/>
    <p:sldId id="285" r:id="rId16"/>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4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A62FB0D3-F743-43C7-BB76-BDEA2BBF4793}"/>
    <pc:docChg chg="custSel replTag">
      <pc:chgData name="Danny Young" userId="cb0f4ce2-eb4f-479e-8e8f-3beb257e632f" providerId="ADAL" clId="{A62FB0D3-F743-43C7-BB76-BDEA2BBF4793}" dt="2021-12-11T07:48:39.383" v="0"/>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C76DA1-B776-4BF2-B28A-2CED507FBCC6}" type="datetimeFigureOut">
              <a:rPr lang="en-CA" smtClean="0"/>
              <a:pPr/>
              <a:t>2021-12-10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34ABE3-C5DD-4059-8579-9E08A3A2E491}" type="slidenum">
              <a:rPr lang="en-CA" smtClean="0"/>
              <a:pPr/>
              <a:t>‹#›</a:t>
            </a:fld>
            <a:endParaRPr lang="en-CA"/>
          </a:p>
        </p:txBody>
      </p:sp>
    </p:spTree>
    <p:extLst>
      <p:ext uri="{BB962C8B-B14F-4D97-AF65-F5344CB8AC3E}">
        <p14:creationId xmlns:p14="http://schemas.microsoft.com/office/powerpoint/2010/main" val="260186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934ABE3-C5DD-4059-8579-9E08A3A2E491}" type="slidenum">
              <a:rPr lang="en-CA" smtClean="0"/>
              <a:pPr/>
              <a:t>1</a:t>
            </a:fld>
            <a:endParaRPr lang="en-CA"/>
          </a:p>
        </p:txBody>
      </p:sp>
    </p:spTree>
    <p:extLst>
      <p:ext uri="{BB962C8B-B14F-4D97-AF65-F5344CB8AC3E}">
        <p14:creationId xmlns:p14="http://schemas.microsoft.com/office/powerpoint/2010/main" val="860071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10</a:t>
            </a:fld>
            <a:endParaRPr lang="en-CA"/>
          </a:p>
        </p:txBody>
      </p:sp>
    </p:spTree>
    <p:extLst>
      <p:ext uri="{BB962C8B-B14F-4D97-AF65-F5344CB8AC3E}">
        <p14:creationId xmlns:p14="http://schemas.microsoft.com/office/powerpoint/2010/main" val="4185679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11</a:t>
            </a:fld>
            <a:endParaRPr lang="en-CA"/>
          </a:p>
        </p:txBody>
      </p:sp>
    </p:spTree>
    <p:extLst>
      <p:ext uri="{BB962C8B-B14F-4D97-AF65-F5344CB8AC3E}">
        <p14:creationId xmlns:p14="http://schemas.microsoft.com/office/powerpoint/2010/main" val="2408523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12</a:t>
            </a:fld>
            <a:endParaRPr lang="en-CA"/>
          </a:p>
        </p:txBody>
      </p:sp>
    </p:spTree>
    <p:extLst>
      <p:ext uri="{BB962C8B-B14F-4D97-AF65-F5344CB8AC3E}">
        <p14:creationId xmlns:p14="http://schemas.microsoft.com/office/powerpoint/2010/main" val="3190201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13</a:t>
            </a:fld>
            <a:endParaRPr lang="en-CA"/>
          </a:p>
        </p:txBody>
      </p:sp>
    </p:spTree>
    <p:extLst>
      <p:ext uri="{BB962C8B-B14F-4D97-AF65-F5344CB8AC3E}">
        <p14:creationId xmlns:p14="http://schemas.microsoft.com/office/powerpoint/2010/main" val="27162741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14</a:t>
            </a:fld>
            <a:endParaRPr lang="en-CA"/>
          </a:p>
        </p:txBody>
      </p:sp>
    </p:spTree>
    <p:extLst>
      <p:ext uri="{BB962C8B-B14F-4D97-AF65-F5344CB8AC3E}">
        <p14:creationId xmlns:p14="http://schemas.microsoft.com/office/powerpoint/2010/main" val="1301339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934ABE3-C5DD-4059-8579-9E08A3A2E491}" type="slidenum">
              <a:rPr lang="en-CA" smtClean="0"/>
              <a:pPr/>
              <a:t>15</a:t>
            </a:fld>
            <a:endParaRPr lang="en-CA"/>
          </a:p>
        </p:txBody>
      </p:sp>
    </p:spTree>
    <p:extLst>
      <p:ext uri="{BB962C8B-B14F-4D97-AF65-F5344CB8AC3E}">
        <p14:creationId xmlns:p14="http://schemas.microsoft.com/office/powerpoint/2010/main" val="3143006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2</a:t>
            </a:fld>
            <a:endParaRPr lang="en-CA"/>
          </a:p>
        </p:txBody>
      </p:sp>
    </p:spTree>
    <p:extLst>
      <p:ext uri="{BB962C8B-B14F-4D97-AF65-F5344CB8AC3E}">
        <p14:creationId xmlns:p14="http://schemas.microsoft.com/office/powerpoint/2010/main" val="3980678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934ABE3-C5DD-4059-8579-9E08A3A2E491}" type="slidenum">
              <a:rPr lang="en-CA" smtClean="0"/>
              <a:pPr/>
              <a:t>3</a:t>
            </a:fld>
            <a:endParaRPr lang="en-CA"/>
          </a:p>
        </p:txBody>
      </p:sp>
    </p:spTree>
    <p:extLst>
      <p:ext uri="{BB962C8B-B14F-4D97-AF65-F5344CB8AC3E}">
        <p14:creationId xmlns:p14="http://schemas.microsoft.com/office/powerpoint/2010/main" val="3143006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4</a:t>
            </a:fld>
            <a:endParaRPr lang="en-CA"/>
          </a:p>
        </p:txBody>
      </p:sp>
    </p:spTree>
    <p:extLst>
      <p:ext uri="{BB962C8B-B14F-4D97-AF65-F5344CB8AC3E}">
        <p14:creationId xmlns:p14="http://schemas.microsoft.com/office/powerpoint/2010/main" val="3094880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F821AEF2-FD15-4C60-A435-DD47AA2D57F2}" type="slidenum">
              <a:rPr lang="en-CA" smtClean="0"/>
              <a:t>5</a:t>
            </a:fld>
            <a:endParaRPr lang="en-CA"/>
          </a:p>
        </p:txBody>
      </p:sp>
    </p:spTree>
    <p:extLst>
      <p:ext uri="{BB962C8B-B14F-4D97-AF65-F5344CB8AC3E}">
        <p14:creationId xmlns:p14="http://schemas.microsoft.com/office/powerpoint/2010/main" val="769189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6</a:t>
            </a:fld>
            <a:endParaRPr lang="en-CA"/>
          </a:p>
        </p:txBody>
      </p:sp>
    </p:spTree>
    <p:extLst>
      <p:ext uri="{BB962C8B-B14F-4D97-AF65-F5344CB8AC3E}">
        <p14:creationId xmlns:p14="http://schemas.microsoft.com/office/powerpoint/2010/main" val="1226061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F821AEF2-FD15-4C60-A435-DD47AA2D57F2}" type="slidenum">
              <a:rPr lang="en-CA" smtClean="0"/>
              <a:t>7</a:t>
            </a:fld>
            <a:endParaRPr lang="en-CA"/>
          </a:p>
        </p:txBody>
      </p:sp>
    </p:spTree>
    <p:extLst>
      <p:ext uri="{BB962C8B-B14F-4D97-AF65-F5344CB8AC3E}">
        <p14:creationId xmlns:p14="http://schemas.microsoft.com/office/powerpoint/2010/main" val="32938785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8</a:t>
            </a:fld>
            <a:endParaRPr lang="en-CA"/>
          </a:p>
        </p:txBody>
      </p:sp>
    </p:spTree>
    <p:extLst>
      <p:ext uri="{BB962C8B-B14F-4D97-AF65-F5344CB8AC3E}">
        <p14:creationId xmlns:p14="http://schemas.microsoft.com/office/powerpoint/2010/main" val="3012704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934ABE3-C5DD-4059-8579-9E08A3A2E491}" type="slidenum">
              <a:rPr lang="en-CA" smtClean="0"/>
              <a:pPr/>
              <a:t>9</a:t>
            </a:fld>
            <a:endParaRPr lang="en-CA"/>
          </a:p>
        </p:txBody>
      </p:sp>
    </p:spTree>
    <p:extLst>
      <p:ext uri="{BB962C8B-B14F-4D97-AF65-F5344CB8AC3E}">
        <p14:creationId xmlns:p14="http://schemas.microsoft.com/office/powerpoint/2010/main" val="3004855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920EA80A-E061-4022-A55A-5A90FF30CC53}" type="datetimeFigureOut">
              <a:rPr lang="en-CA" smtClean="0"/>
              <a:pPr/>
              <a:t>2021-12-10</a:t>
            </a:fld>
            <a:endParaRPr lang="en-C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D02ACA8-DFE6-4BC3-AC40-0069BF3808FC}"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0EA80A-E061-4022-A55A-5A90FF30CC53}" type="datetimeFigureOut">
              <a:rPr lang="en-CA" smtClean="0"/>
              <a:pPr/>
              <a:t>2021-12-10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0EA80A-E061-4022-A55A-5A90FF30CC53}" type="datetimeFigureOut">
              <a:rPr lang="en-CA" smtClean="0"/>
              <a:pPr/>
              <a:t>2021-12-10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20EA80A-E061-4022-A55A-5A90FF30CC53}" type="datetimeFigureOut">
              <a:rPr lang="en-CA" smtClean="0"/>
              <a:pPr/>
              <a:t>2021-12-10</a:t>
            </a:fld>
            <a:endParaRPr lang="en-CA"/>
          </a:p>
        </p:txBody>
      </p:sp>
      <p:sp>
        <p:nvSpPr>
          <p:cNvPr id="9" name="Slide Number Placeholder 8"/>
          <p:cNvSpPr>
            <a:spLocks noGrp="1"/>
          </p:cNvSpPr>
          <p:nvPr>
            <p:ph type="sldNum" sz="quarter" idx="15"/>
          </p:nvPr>
        </p:nvSpPr>
        <p:spPr/>
        <p:txBody>
          <a:bodyPr rtlCol="0"/>
          <a:lstStyle/>
          <a:p>
            <a:fld id="{ED02ACA8-DFE6-4BC3-AC40-0069BF3808FC}"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20EA80A-E061-4022-A55A-5A90FF30CC53}" type="datetimeFigureOut">
              <a:rPr lang="en-CA" smtClean="0"/>
              <a:pPr/>
              <a:t>2021-12-10</a:t>
            </a:fld>
            <a:endParaRPr lang="en-C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D02ACA8-DFE6-4BC3-AC40-0069BF3808FC}"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920EA80A-E061-4022-A55A-5A90FF30CC53}" type="datetimeFigureOut">
              <a:rPr lang="en-CA" smtClean="0"/>
              <a:pPr/>
              <a:t>2021-12-10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D02ACA8-DFE6-4BC3-AC40-0069BF3808FC}" type="slidenum">
              <a:rPr lang="en-CA" smtClean="0"/>
              <a:pPr/>
              <a:t>‹#›</a:t>
            </a:fld>
            <a:endParaRPr lang="en-C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920EA80A-E061-4022-A55A-5A90FF30CC53}" type="datetimeFigureOut">
              <a:rPr lang="en-CA" smtClean="0"/>
              <a:pPr/>
              <a:t>2021-12-10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D02ACA8-DFE6-4BC3-AC40-0069BF3808FC}" type="slidenum">
              <a:rPr lang="en-CA" smtClean="0"/>
              <a:pPr/>
              <a:t>‹#›</a:t>
            </a:fld>
            <a:endParaRPr lang="en-C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920EA80A-E061-4022-A55A-5A90FF30CC53}" type="datetimeFigureOut">
              <a:rPr lang="en-CA" smtClean="0"/>
              <a:pPr/>
              <a:t>2021-12-10</a:t>
            </a:fld>
            <a:endParaRPr lang="en-CA"/>
          </a:p>
        </p:txBody>
      </p:sp>
      <p:sp>
        <p:nvSpPr>
          <p:cNvPr id="7" name="Slide Number Placeholder 6"/>
          <p:cNvSpPr>
            <a:spLocks noGrp="1"/>
          </p:cNvSpPr>
          <p:nvPr>
            <p:ph type="sldNum" sz="quarter" idx="11"/>
          </p:nvPr>
        </p:nvSpPr>
        <p:spPr/>
        <p:txBody>
          <a:bodyPr rtlCol="0"/>
          <a:lstStyle/>
          <a:p>
            <a:fld id="{ED02ACA8-DFE6-4BC3-AC40-0069BF3808FC}"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EA80A-E061-4022-A55A-5A90FF30CC53}" type="datetimeFigureOut">
              <a:rPr lang="en-CA" smtClean="0"/>
              <a:pPr/>
              <a:t>2021-12-10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920EA80A-E061-4022-A55A-5A90FF30CC53}" type="datetimeFigureOut">
              <a:rPr lang="en-CA" smtClean="0"/>
              <a:pPr/>
              <a:t>2021-12-10</a:t>
            </a:fld>
            <a:endParaRPr lang="en-CA"/>
          </a:p>
        </p:txBody>
      </p:sp>
      <p:sp>
        <p:nvSpPr>
          <p:cNvPr id="22" name="Slide Number Placeholder 21"/>
          <p:cNvSpPr>
            <a:spLocks noGrp="1"/>
          </p:cNvSpPr>
          <p:nvPr>
            <p:ph type="sldNum" sz="quarter" idx="15"/>
          </p:nvPr>
        </p:nvSpPr>
        <p:spPr/>
        <p:txBody>
          <a:bodyPr rtlCol="0"/>
          <a:lstStyle/>
          <a:p>
            <a:fld id="{ED02ACA8-DFE6-4BC3-AC40-0069BF3808FC}"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20EA80A-E061-4022-A55A-5A90FF30CC53}" type="datetimeFigureOut">
              <a:rPr lang="en-CA" smtClean="0"/>
              <a:pPr/>
              <a:t>2021-12-10</a:t>
            </a:fld>
            <a:endParaRPr lang="en-CA"/>
          </a:p>
        </p:txBody>
      </p:sp>
      <p:sp>
        <p:nvSpPr>
          <p:cNvPr id="18" name="Slide Number Placeholder 17"/>
          <p:cNvSpPr>
            <a:spLocks noGrp="1"/>
          </p:cNvSpPr>
          <p:nvPr>
            <p:ph type="sldNum" sz="quarter" idx="11"/>
          </p:nvPr>
        </p:nvSpPr>
        <p:spPr/>
        <p:txBody>
          <a:bodyPr rtlCol="0"/>
          <a:lstStyle/>
          <a:p>
            <a:fld id="{ED02ACA8-DFE6-4BC3-AC40-0069BF3808FC}"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20EA80A-E061-4022-A55A-5A90FF30CC53}" type="datetimeFigureOut">
              <a:rPr lang="en-CA" smtClean="0"/>
              <a:pPr/>
              <a:t>2021-12-10</a:t>
            </a:fld>
            <a:endParaRPr lang="en-C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D02ACA8-DFE6-4BC3-AC40-0069BF3808FC}"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12.bin"/><Relationship Id="rId18" Type="http://schemas.openxmlformats.org/officeDocument/2006/relationships/image" Target="../media/image11.wmf"/><Relationship Id="rId3" Type="http://schemas.openxmlformats.org/officeDocument/2006/relationships/image" Target="../media/image3.png"/><Relationship Id="rId7" Type="http://schemas.openxmlformats.org/officeDocument/2006/relationships/oleObject" Target="../embeddings/oleObject9.bin"/><Relationship Id="rId12" Type="http://schemas.openxmlformats.org/officeDocument/2006/relationships/image" Target="../media/image8.wmf"/><Relationship Id="rId17" Type="http://schemas.openxmlformats.org/officeDocument/2006/relationships/oleObject" Target="../embeddings/oleObject14.bin"/><Relationship Id="rId2" Type="http://schemas.openxmlformats.org/officeDocument/2006/relationships/notesSlide" Target="../notesSlides/notesSlide15.xml"/><Relationship Id="rId16" Type="http://schemas.openxmlformats.org/officeDocument/2006/relationships/image" Target="../media/image10.wmf"/><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oleObject" Target="../embeddings/oleObject13.bin"/><Relationship Id="rId10" Type="http://schemas.openxmlformats.org/officeDocument/2006/relationships/image" Target="../media/image7.wmf"/><Relationship Id="rId4" Type="http://schemas.openxmlformats.org/officeDocument/2006/relationships/image" Target="../media/image4.png"/><Relationship Id="rId9" Type="http://schemas.openxmlformats.org/officeDocument/2006/relationships/oleObject" Target="../embeddings/oleObject10.bin"/><Relationship Id="rId14" Type="http://schemas.openxmlformats.org/officeDocument/2006/relationships/image" Target="../media/image9.w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5.bin"/><Relationship Id="rId18" Type="http://schemas.openxmlformats.org/officeDocument/2006/relationships/image" Target="../media/image11.wmf"/><Relationship Id="rId3" Type="http://schemas.openxmlformats.org/officeDocument/2006/relationships/image" Target="../media/image3.png"/><Relationship Id="rId7" Type="http://schemas.openxmlformats.org/officeDocument/2006/relationships/oleObject" Target="../embeddings/oleObject2.bin"/><Relationship Id="rId12" Type="http://schemas.openxmlformats.org/officeDocument/2006/relationships/image" Target="../media/image8.wmf"/><Relationship Id="rId17" Type="http://schemas.openxmlformats.org/officeDocument/2006/relationships/oleObject" Target="../embeddings/oleObject7.bin"/><Relationship Id="rId2" Type="http://schemas.openxmlformats.org/officeDocument/2006/relationships/notesSlide" Target="../notesSlides/notesSlide3.xml"/><Relationship Id="rId16" Type="http://schemas.openxmlformats.org/officeDocument/2006/relationships/image" Target="../media/image10.wmf"/><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oleObject" Target="../embeddings/oleObject4.bin"/><Relationship Id="rId5" Type="http://schemas.openxmlformats.org/officeDocument/2006/relationships/oleObject" Target="../embeddings/oleObject1.bin"/><Relationship Id="rId1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4.png"/><Relationship Id="rId9" Type="http://schemas.openxmlformats.org/officeDocument/2006/relationships/oleObject" Target="../embeddings/oleObject3.bin"/><Relationship Id="rId14" Type="http://schemas.openxmlformats.org/officeDocument/2006/relationships/image" Target="../media/image9.wmf"/></Relationships>
</file>

<file path=ppt/slides/_rels/slide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046806"/>
            <a:ext cx="6172200" cy="1894362"/>
          </a:xfrm>
        </p:spPr>
        <p:txBody>
          <a:bodyPr/>
          <a:lstStyle/>
          <a:p>
            <a:r>
              <a:rPr lang="en-CA" dirty="0"/>
              <a:t>Ch3 </a:t>
            </a:r>
            <a:r>
              <a:rPr lang="en-CA"/>
              <a:t>Review Questions</a:t>
            </a:r>
            <a:br>
              <a:rPr lang="en-CA" dirty="0"/>
            </a:br>
            <a:endParaRPr lang="en-CA" dirty="0"/>
          </a:p>
        </p:txBody>
      </p:sp>
      <p:sp>
        <p:nvSpPr>
          <p:cNvPr id="3" name="Subtitle 2"/>
          <p:cNvSpPr>
            <a:spLocks noGrp="1"/>
          </p:cNvSpPr>
          <p:nvPr>
            <p:ph type="subTitle" idx="1"/>
          </p:nvPr>
        </p:nvSpPr>
        <p:spPr/>
        <p:txBody>
          <a:bodyPr/>
          <a:lstStyle/>
          <a:p>
            <a:endParaRPr lang="en-CA"/>
          </a:p>
        </p:txBody>
      </p:sp>
      <p:sp>
        <p:nvSpPr>
          <p:cNvPr id="4"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dirty="0"/>
              <a:t>© Copyright all rights reserved to Homework depot: </a:t>
            </a:r>
            <a:r>
              <a:rPr lang="en-US" sz="1000" dirty="0">
                <a:hlinkClick r:id="rId3"/>
              </a:rPr>
              <a:t>www.BCMath.ca</a:t>
            </a:r>
            <a:r>
              <a:rPr lang="en-US" sz="1000" dirty="0"/>
              <a:t> </a:t>
            </a:r>
          </a:p>
        </p:txBody>
      </p:sp>
    </p:spTree>
    <p:extLst>
      <p:ext uri="{BB962C8B-B14F-4D97-AF65-F5344CB8AC3E}">
        <p14:creationId xmlns:p14="http://schemas.microsoft.com/office/powerpoint/2010/main" val="3877206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pic>
        <p:nvPicPr>
          <p:cNvPr id="4" name="Content Placeholder 3"/>
          <p:cNvPicPr>
            <a:picLocks noGrp="1" noChangeAspect="1"/>
          </p:cNvPicPr>
          <p:nvPr>
            <p:ph sz="quarter" idx="1"/>
          </p:nvPr>
        </p:nvPicPr>
        <p:blipFill>
          <a:blip r:embed="rId3"/>
          <a:stretch>
            <a:fillRect/>
          </a:stretch>
        </p:blipFill>
        <p:spPr>
          <a:xfrm>
            <a:off x="385218" y="209550"/>
            <a:ext cx="3280863" cy="4873625"/>
          </a:xfrm>
          <a:prstGeom prst="rect">
            <a:avLst/>
          </a:prstGeom>
        </p:spPr>
      </p:pic>
    </p:spTree>
    <p:extLst>
      <p:ext uri="{BB962C8B-B14F-4D97-AF65-F5344CB8AC3E}">
        <p14:creationId xmlns:p14="http://schemas.microsoft.com/office/powerpoint/2010/main" val="4081448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3851" y="110613"/>
            <a:ext cx="8664677" cy="2617839"/>
          </a:xfrm>
        </p:spPr>
        <p:txBody>
          <a:bodyPr>
            <a:normAutofit lnSpcReduction="10000"/>
          </a:bodyPr>
          <a:lstStyle/>
          <a:p>
            <a:pPr marL="0" indent="0">
              <a:buNone/>
            </a:pPr>
            <a:r>
              <a:rPr lang="en-CA" dirty="0"/>
              <a:t>Challenge: Two boats on opposite sides of a river are heading towards the other side and coming back.  They travel at different speeds and at constant speeds.  When they first cross path, they are 720yards away from one side of the river.  Once they reach the opposite side, they wait 10 minutes before leaving.   They second time they cross path, they are 400 yards from one side.  How wide is </a:t>
            </a:r>
            <a:r>
              <a:rPr lang="en-CA"/>
              <a:t>the river?</a:t>
            </a:r>
            <a:endParaRPr lang="en-CA" dirty="0"/>
          </a:p>
        </p:txBody>
      </p:sp>
    </p:spTree>
    <p:extLst>
      <p:ext uri="{BB962C8B-B14F-4D97-AF65-F5344CB8AC3E}">
        <p14:creationId xmlns:p14="http://schemas.microsoft.com/office/powerpoint/2010/main" val="928357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sz="quarter" idx="1"/>
          </p:nvPr>
        </p:nvSpPr>
        <p:spPr/>
        <p:txBody>
          <a:bodyPr/>
          <a:lstStyle/>
          <a:p>
            <a:endParaRPr lang="en-CA" dirty="0"/>
          </a:p>
        </p:txBody>
      </p:sp>
      <p:pic>
        <p:nvPicPr>
          <p:cNvPr id="4" name="Picture 3"/>
          <p:cNvPicPr>
            <a:picLocks noChangeAspect="1"/>
          </p:cNvPicPr>
          <p:nvPr/>
        </p:nvPicPr>
        <p:blipFill>
          <a:blip r:embed="rId3"/>
          <a:stretch>
            <a:fillRect/>
          </a:stretch>
        </p:blipFill>
        <p:spPr>
          <a:xfrm>
            <a:off x="229445" y="0"/>
            <a:ext cx="8708189" cy="1948070"/>
          </a:xfrm>
          <a:prstGeom prst="rect">
            <a:avLst/>
          </a:prstGeom>
        </p:spPr>
      </p:pic>
    </p:spTree>
    <p:extLst>
      <p:ext uri="{BB962C8B-B14F-4D97-AF65-F5344CB8AC3E}">
        <p14:creationId xmlns:p14="http://schemas.microsoft.com/office/powerpoint/2010/main" val="2782294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sz="quarter" idx="1"/>
          </p:nvPr>
        </p:nvSpPr>
        <p:spPr/>
        <p:txBody>
          <a:bodyPr/>
          <a:lstStyle/>
          <a:p>
            <a:r>
              <a:rPr lang="en-CA" dirty="0" err="1"/>
              <a:t>Amc</a:t>
            </a:r>
            <a:r>
              <a:rPr lang="en-CA"/>
              <a:t> 12b 2002</a:t>
            </a:r>
            <a:endParaRPr lang="en-CA" dirty="0"/>
          </a:p>
        </p:txBody>
      </p:sp>
      <p:pic>
        <p:nvPicPr>
          <p:cNvPr id="4" name="Picture 3"/>
          <p:cNvPicPr>
            <a:picLocks noChangeAspect="1"/>
          </p:cNvPicPr>
          <p:nvPr/>
        </p:nvPicPr>
        <p:blipFill>
          <a:blip r:embed="rId3"/>
          <a:stretch>
            <a:fillRect/>
          </a:stretch>
        </p:blipFill>
        <p:spPr>
          <a:xfrm>
            <a:off x="237229" y="92765"/>
            <a:ext cx="8293112" cy="2093844"/>
          </a:xfrm>
          <a:prstGeom prst="rect">
            <a:avLst/>
          </a:prstGeom>
        </p:spPr>
      </p:pic>
    </p:spTree>
    <p:extLst>
      <p:ext uri="{BB962C8B-B14F-4D97-AF65-F5344CB8AC3E}">
        <p14:creationId xmlns:p14="http://schemas.microsoft.com/office/powerpoint/2010/main" val="3403976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sz="quarter" idx="1"/>
          </p:nvPr>
        </p:nvSpPr>
        <p:spPr/>
        <p:txBody>
          <a:bodyPr/>
          <a:lstStyle/>
          <a:p>
            <a:endParaRPr lang="en-CA"/>
          </a:p>
        </p:txBody>
      </p:sp>
      <p:pic>
        <p:nvPicPr>
          <p:cNvPr id="4" name="Picture 3"/>
          <p:cNvPicPr>
            <a:picLocks noChangeAspect="1"/>
          </p:cNvPicPr>
          <p:nvPr/>
        </p:nvPicPr>
        <p:blipFill>
          <a:blip r:embed="rId3"/>
          <a:stretch>
            <a:fillRect/>
          </a:stretch>
        </p:blipFill>
        <p:spPr>
          <a:xfrm>
            <a:off x="188938" y="200505"/>
            <a:ext cx="8902539" cy="1595165"/>
          </a:xfrm>
          <a:prstGeom prst="rect">
            <a:avLst/>
          </a:prstGeom>
        </p:spPr>
      </p:pic>
    </p:spTree>
    <p:extLst>
      <p:ext uri="{BB962C8B-B14F-4D97-AF65-F5344CB8AC3E}">
        <p14:creationId xmlns:p14="http://schemas.microsoft.com/office/powerpoint/2010/main" val="2145570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9"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1789" y="1815152"/>
            <a:ext cx="3056849" cy="4752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0"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142698"/>
            <a:ext cx="3942898" cy="3615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sz="quarter" idx="1"/>
          </p:nvPr>
        </p:nvSpPr>
        <p:spPr>
          <a:xfrm>
            <a:off x="323528" y="260648"/>
            <a:ext cx="8280920" cy="1728192"/>
          </a:xfrm>
        </p:spPr>
        <p:txBody>
          <a:bodyPr/>
          <a:lstStyle/>
          <a:p>
            <a:pPr marL="0" indent="0">
              <a:buNone/>
            </a:pPr>
            <a:r>
              <a:rPr lang="en-CA" dirty="0"/>
              <a:t>The scale on a map of Saskatchewan is 1 cm represents 50 km. The actual straight line distance between Regina and Saskatoon is about 257 km. What is the map distance between these 2 cities? </a:t>
            </a:r>
          </a:p>
          <a:p>
            <a:endParaRPr lang="en-CA" dirty="0"/>
          </a:p>
        </p:txBody>
      </p:sp>
      <p:sp>
        <p:nvSpPr>
          <p:cNvPr id="4" name="TextBox 3"/>
          <p:cNvSpPr txBox="1"/>
          <p:nvPr/>
        </p:nvSpPr>
        <p:spPr>
          <a:xfrm>
            <a:off x="3635896" y="2060848"/>
            <a:ext cx="1556836" cy="369332"/>
          </a:xfrm>
          <a:prstGeom prst="rect">
            <a:avLst/>
          </a:prstGeom>
          <a:noFill/>
        </p:spPr>
        <p:txBody>
          <a:bodyPr wrap="none" rtlCol="0">
            <a:spAutoFit/>
          </a:bodyPr>
          <a:lstStyle/>
          <a:p>
            <a:r>
              <a:rPr lang="en-CA" dirty="0">
                <a:solidFill>
                  <a:srgbClr val="FF0000"/>
                </a:solidFill>
              </a:rPr>
              <a:t>The scale is: </a:t>
            </a:r>
          </a:p>
        </p:txBody>
      </p:sp>
      <p:sp>
        <p:nvSpPr>
          <p:cNvPr id="6" name="Oval 5"/>
          <p:cNvSpPr/>
          <p:nvPr/>
        </p:nvSpPr>
        <p:spPr>
          <a:xfrm>
            <a:off x="2280797" y="4601365"/>
            <a:ext cx="72008" cy="7200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Oval 6"/>
          <p:cNvSpPr/>
          <p:nvPr/>
        </p:nvSpPr>
        <p:spPr>
          <a:xfrm>
            <a:off x="1236806" y="3238492"/>
            <a:ext cx="72008" cy="7200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TextBox 7"/>
          <p:cNvSpPr txBox="1"/>
          <p:nvPr/>
        </p:nvSpPr>
        <p:spPr>
          <a:xfrm>
            <a:off x="1995974" y="4669170"/>
            <a:ext cx="750526" cy="276999"/>
          </a:xfrm>
          <a:prstGeom prst="rect">
            <a:avLst/>
          </a:prstGeom>
          <a:solidFill>
            <a:schemeClr val="bg1">
              <a:alpha val="35000"/>
            </a:schemeClr>
          </a:solidFill>
        </p:spPr>
        <p:txBody>
          <a:bodyPr wrap="none" rtlCol="0">
            <a:spAutoFit/>
          </a:bodyPr>
          <a:lstStyle/>
          <a:p>
            <a:r>
              <a:rPr lang="en-CA" sz="1200" b="1" dirty="0">
                <a:solidFill>
                  <a:srgbClr val="FF0000"/>
                </a:solidFill>
              </a:rPr>
              <a:t>Regina</a:t>
            </a:r>
          </a:p>
        </p:txBody>
      </p:sp>
      <p:sp>
        <p:nvSpPr>
          <p:cNvPr id="9" name="TextBox 8"/>
          <p:cNvSpPr txBox="1"/>
          <p:nvPr/>
        </p:nvSpPr>
        <p:spPr>
          <a:xfrm>
            <a:off x="755324" y="2974373"/>
            <a:ext cx="1016625" cy="276999"/>
          </a:xfrm>
          <a:prstGeom prst="rect">
            <a:avLst/>
          </a:prstGeom>
          <a:solidFill>
            <a:schemeClr val="bg1">
              <a:alpha val="35000"/>
            </a:schemeClr>
          </a:solidFill>
        </p:spPr>
        <p:txBody>
          <a:bodyPr wrap="none" rtlCol="0">
            <a:spAutoFit/>
          </a:bodyPr>
          <a:lstStyle/>
          <a:p>
            <a:r>
              <a:rPr lang="en-CA" sz="1200" b="1" dirty="0">
                <a:solidFill>
                  <a:srgbClr val="FF0000"/>
                </a:solidFill>
              </a:rPr>
              <a:t>Saskatoon</a:t>
            </a:r>
          </a:p>
        </p:txBody>
      </p:sp>
      <p:cxnSp>
        <p:nvCxnSpPr>
          <p:cNvPr id="11" name="Straight Connector 10"/>
          <p:cNvCxnSpPr>
            <a:stCxn id="9" idx="2"/>
            <a:endCxn id="6" idx="0"/>
          </p:cNvCxnSpPr>
          <p:nvPr/>
        </p:nvCxnSpPr>
        <p:spPr>
          <a:xfrm>
            <a:off x="1263637" y="3251372"/>
            <a:ext cx="1053164" cy="1349993"/>
          </a:xfrm>
          <a:prstGeom prst="line">
            <a:avLst/>
          </a:prstGeom>
          <a:ln w="34925">
            <a:solidFill>
              <a:srgbClr val="0070C0"/>
            </a:solidFill>
            <a:prstDash val="sysDot"/>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3615070" y="1945758"/>
            <a:ext cx="5092995" cy="4837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5" name="Object 4"/>
          <p:cNvGraphicFramePr>
            <a:graphicFrameLocks noChangeAspect="1"/>
          </p:cNvGraphicFramePr>
          <p:nvPr/>
        </p:nvGraphicFramePr>
        <p:xfrm>
          <a:off x="5508104" y="2060848"/>
          <a:ext cx="1454150" cy="377825"/>
        </p:xfrm>
        <a:graphic>
          <a:graphicData uri="http://schemas.openxmlformats.org/presentationml/2006/ole">
            <mc:AlternateContent xmlns:mc="http://schemas.openxmlformats.org/markup-compatibility/2006">
              <mc:Choice xmlns:v="urn:schemas-microsoft-com:vml" Requires="v">
                <p:oleObj name="Equation" r:id="rId5" imgW="685800" imgH="177480" progId="Equation.DSMT4">
                  <p:embed/>
                </p:oleObj>
              </mc:Choice>
              <mc:Fallback>
                <p:oleObj name="Equation" r:id="rId5" imgW="685800" imgH="177480" progId="Equation.DSMT4">
                  <p:embed/>
                  <p:pic>
                    <p:nvPicPr>
                      <p:cNvPr id="5"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8104" y="2060848"/>
                        <a:ext cx="1454150"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nvGraphicFramePr>
        <p:xfrm>
          <a:off x="5457803" y="2541565"/>
          <a:ext cx="1695450" cy="377825"/>
        </p:xfrm>
        <a:graphic>
          <a:graphicData uri="http://schemas.openxmlformats.org/presentationml/2006/ole">
            <mc:AlternateContent xmlns:mc="http://schemas.openxmlformats.org/markup-compatibility/2006">
              <mc:Choice xmlns:v="urn:schemas-microsoft-com:vml" Requires="v">
                <p:oleObj name="Equation" r:id="rId7" imgW="799920" imgH="177480" progId="Equation.DSMT4">
                  <p:embed/>
                </p:oleObj>
              </mc:Choice>
              <mc:Fallback>
                <p:oleObj name="Equation" r:id="rId7" imgW="799920" imgH="177480" progId="Equation.DSMT4">
                  <p:embed/>
                  <p:pic>
                    <p:nvPicPr>
                      <p:cNvPr id="15"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57803" y="2541565"/>
                        <a:ext cx="1695450"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6"/>
          <p:cNvGraphicFramePr>
            <a:graphicFrameLocks noChangeAspect="1"/>
          </p:cNvGraphicFramePr>
          <p:nvPr/>
        </p:nvGraphicFramePr>
        <p:xfrm>
          <a:off x="3764626" y="3011748"/>
          <a:ext cx="1184275" cy="836613"/>
        </p:xfrm>
        <a:graphic>
          <a:graphicData uri="http://schemas.openxmlformats.org/presentationml/2006/ole">
            <mc:AlternateContent xmlns:mc="http://schemas.openxmlformats.org/markup-compatibility/2006">
              <mc:Choice xmlns:v="urn:schemas-microsoft-com:vml" Requires="v">
                <p:oleObj name="Equation" r:id="rId9" imgW="558720" imgH="393480" progId="Equation.DSMT4">
                  <p:embed/>
                </p:oleObj>
              </mc:Choice>
              <mc:Fallback>
                <p:oleObj name="Equation" r:id="rId9" imgW="558720" imgH="393480" progId="Equation.DSMT4">
                  <p:embed/>
                  <p:pic>
                    <p:nvPicPr>
                      <p:cNvPr id="17"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64626" y="3011748"/>
                        <a:ext cx="1184275"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7"/>
          <p:cNvGraphicFramePr>
            <a:graphicFrameLocks noChangeAspect="1"/>
          </p:cNvGraphicFramePr>
          <p:nvPr/>
        </p:nvGraphicFramePr>
        <p:xfrm>
          <a:off x="5524337" y="3017908"/>
          <a:ext cx="1184275" cy="836613"/>
        </p:xfrm>
        <a:graphic>
          <a:graphicData uri="http://schemas.openxmlformats.org/presentationml/2006/ole">
            <mc:AlternateContent xmlns:mc="http://schemas.openxmlformats.org/markup-compatibility/2006">
              <mc:Choice xmlns:v="urn:schemas-microsoft-com:vml" Requires="v">
                <p:oleObj name="Equation" r:id="rId11" imgW="558720" imgH="393480" progId="Equation.DSMT4">
                  <p:embed/>
                </p:oleObj>
              </mc:Choice>
              <mc:Fallback>
                <p:oleObj name="Equation" r:id="rId11" imgW="558720" imgH="393480" progId="Equation.DSMT4">
                  <p:embed/>
                  <p:pic>
                    <p:nvPicPr>
                      <p:cNvPr id="18" name="Object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24337" y="3017908"/>
                        <a:ext cx="1184275"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8"/>
          <p:cNvGraphicFramePr>
            <a:graphicFrameLocks noChangeAspect="1"/>
          </p:cNvGraphicFramePr>
          <p:nvPr/>
        </p:nvGraphicFramePr>
        <p:xfrm>
          <a:off x="7339803" y="3009900"/>
          <a:ext cx="1319213" cy="836613"/>
        </p:xfrm>
        <a:graphic>
          <a:graphicData uri="http://schemas.openxmlformats.org/presentationml/2006/ole">
            <mc:AlternateContent xmlns:mc="http://schemas.openxmlformats.org/markup-compatibility/2006">
              <mc:Choice xmlns:v="urn:schemas-microsoft-com:vml" Requires="v">
                <p:oleObj name="Equation" r:id="rId13" imgW="622080" imgH="393480" progId="Equation.DSMT4">
                  <p:embed/>
                </p:oleObj>
              </mc:Choice>
              <mc:Fallback>
                <p:oleObj name="Equation" r:id="rId13" imgW="622080" imgH="393480" progId="Equation.DSMT4">
                  <p:embed/>
                  <p:pic>
                    <p:nvPicPr>
                      <p:cNvPr id="19" name="Object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39803" y="3009900"/>
                        <a:ext cx="1319213"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9"/>
          <p:cNvGraphicFramePr>
            <a:graphicFrameLocks noChangeAspect="1"/>
          </p:cNvGraphicFramePr>
          <p:nvPr/>
        </p:nvGraphicFramePr>
        <p:xfrm>
          <a:off x="5526088" y="3920177"/>
          <a:ext cx="1130300" cy="836613"/>
        </p:xfrm>
        <a:graphic>
          <a:graphicData uri="http://schemas.openxmlformats.org/presentationml/2006/ole">
            <mc:AlternateContent xmlns:mc="http://schemas.openxmlformats.org/markup-compatibility/2006">
              <mc:Choice xmlns:v="urn:schemas-microsoft-com:vml" Requires="v">
                <p:oleObj name="Equation" r:id="rId15" imgW="533160" imgH="393480" progId="Equation.DSMT4">
                  <p:embed/>
                </p:oleObj>
              </mc:Choice>
              <mc:Fallback>
                <p:oleObj name="Equation" r:id="rId15" imgW="533160" imgH="393480" progId="Equation.DSMT4">
                  <p:embed/>
                  <p:pic>
                    <p:nvPicPr>
                      <p:cNvPr id="20" name="Object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526088" y="3920177"/>
                        <a:ext cx="1130300"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nvGraphicFramePr>
        <p:xfrm>
          <a:off x="5522699" y="4137025"/>
          <a:ext cx="1533525" cy="377825"/>
        </p:xfrm>
        <a:graphic>
          <a:graphicData uri="http://schemas.openxmlformats.org/presentationml/2006/ole">
            <mc:AlternateContent xmlns:mc="http://schemas.openxmlformats.org/markup-compatibility/2006">
              <mc:Choice xmlns:v="urn:schemas-microsoft-com:vml" Requires="v">
                <p:oleObj name="Equation" r:id="rId17" imgW="723600" imgH="177480" progId="Equation.DSMT4">
                  <p:embed/>
                </p:oleObj>
              </mc:Choice>
              <mc:Fallback>
                <p:oleObj name="Equation" r:id="rId17" imgW="723600" imgH="177480" progId="Equation.DSMT4">
                  <p:embed/>
                  <p:pic>
                    <p:nvPicPr>
                      <p:cNvPr id="21" name="Object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22699" y="4137025"/>
                        <a:ext cx="1533525"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a:off x="3585003" y="4599416"/>
            <a:ext cx="5367609" cy="646331"/>
          </a:xfrm>
          <a:prstGeom prst="rect">
            <a:avLst/>
          </a:prstGeom>
          <a:noFill/>
        </p:spPr>
        <p:txBody>
          <a:bodyPr wrap="square" rtlCol="0">
            <a:spAutoFit/>
          </a:bodyPr>
          <a:lstStyle/>
          <a:p>
            <a:r>
              <a:rPr lang="en-CA" dirty="0">
                <a:solidFill>
                  <a:srgbClr val="FF0000"/>
                </a:solidFill>
              </a:rPr>
              <a:t>Let “x” be the map distance between the two cities</a:t>
            </a:r>
          </a:p>
        </p:txBody>
      </p:sp>
      <p:sp>
        <p:nvSpPr>
          <p:cNvPr id="14" name="TextBox 13"/>
          <p:cNvSpPr txBox="1"/>
          <p:nvPr/>
        </p:nvSpPr>
        <p:spPr>
          <a:xfrm>
            <a:off x="3566009" y="5209657"/>
            <a:ext cx="5291833" cy="369332"/>
          </a:xfrm>
          <a:prstGeom prst="rect">
            <a:avLst/>
          </a:prstGeom>
          <a:solidFill>
            <a:schemeClr val="bg1">
              <a:alpha val="76000"/>
            </a:schemeClr>
          </a:solidFill>
        </p:spPr>
        <p:txBody>
          <a:bodyPr wrap="none" rtlCol="0">
            <a:spAutoFit/>
          </a:bodyPr>
          <a:lstStyle/>
          <a:p>
            <a:r>
              <a:rPr lang="en-CA" dirty="0">
                <a:solidFill>
                  <a:srgbClr val="FF0000"/>
                </a:solidFill>
              </a:rPr>
              <a:t>The actual distance between the cities is 257km</a:t>
            </a:r>
          </a:p>
        </p:txBody>
      </p:sp>
      <p:sp>
        <p:nvSpPr>
          <p:cNvPr id="16" name="TextBox 15"/>
          <p:cNvSpPr txBox="1"/>
          <p:nvPr/>
        </p:nvSpPr>
        <p:spPr>
          <a:xfrm>
            <a:off x="3629064" y="5554556"/>
            <a:ext cx="5065810" cy="646331"/>
          </a:xfrm>
          <a:prstGeom prst="rect">
            <a:avLst/>
          </a:prstGeom>
          <a:noFill/>
        </p:spPr>
        <p:txBody>
          <a:bodyPr wrap="none" rtlCol="0">
            <a:spAutoFit/>
          </a:bodyPr>
          <a:lstStyle/>
          <a:p>
            <a:r>
              <a:rPr lang="en-CA" dirty="0">
                <a:solidFill>
                  <a:srgbClr val="FF0000"/>
                </a:solidFill>
              </a:rPr>
              <a:t>Use the ratios to create an equation and solve</a:t>
            </a:r>
            <a:br>
              <a:rPr lang="en-CA" dirty="0">
                <a:solidFill>
                  <a:srgbClr val="FF0000"/>
                </a:solidFill>
              </a:rPr>
            </a:br>
            <a:r>
              <a:rPr lang="en-CA" dirty="0">
                <a:solidFill>
                  <a:srgbClr val="FF0000"/>
                </a:solidFill>
              </a:rPr>
              <a:t>for “x”</a:t>
            </a:r>
          </a:p>
        </p:txBody>
      </p:sp>
      <p:sp>
        <p:nvSpPr>
          <p:cNvPr id="29" name="TextBox 28"/>
          <p:cNvSpPr txBox="1"/>
          <p:nvPr/>
        </p:nvSpPr>
        <p:spPr>
          <a:xfrm>
            <a:off x="3568804" y="6217340"/>
            <a:ext cx="3207929" cy="369332"/>
          </a:xfrm>
          <a:prstGeom prst="rect">
            <a:avLst/>
          </a:prstGeom>
          <a:noFill/>
        </p:spPr>
        <p:txBody>
          <a:bodyPr wrap="none" rtlCol="0">
            <a:spAutoFit/>
          </a:bodyPr>
          <a:lstStyle/>
          <a:p>
            <a:r>
              <a:rPr lang="en-CA" dirty="0">
                <a:solidFill>
                  <a:srgbClr val="FF0000"/>
                </a:solidFill>
              </a:rPr>
              <a:t>The map distance is 5.14 cm</a:t>
            </a:r>
          </a:p>
        </p:txBody>
      </p:sp>
    </p:spTree>
    <p:extLst>
      <p:ext uri="{BB962C8B-B14F-4D97-AF65-F5344CB8AC3E}">
        <p14:creationId xmlns:p14="http://schemas.microsoft.com/office/powerpoint/2010/main" val="2061185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9"/>
                                        </p:tgtEl>
                                        <p:attrNameLst>
                                          <p:attrName>style.visibility</p:attrName>
                                        </p:attrNameLst>
                                      </p:cBhvr>
                                      <p:to>
                                        <p:strVal val="visible"/>
                                      </p:to>
                                    </p:set>
                                    <p:animEffect transition="in" filter="fade">
                                      <p:cBhvr>
                                        <p:cTn id="7" dur="500"/>
                                        <p:tgtEl>
                                          <p:spTgt spid="2059"/>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2060"/>
                                        </p:tgtEl>
                                        <p:attrNameLst>
                                          <p:attrName>style.visibility</p:attrName>
                                        </p:attrNameLst>
                                      </p:cBhvr>
                                      <p:to>
                                        <p:strVal val="visible"/>
                                      </p:to>
                                    </p:set>
                                    <p:anim calcmode="lin" valueType="num">
                                      <p:cBhvr>
                                        <p:cTn id="12" dur="1000" fill="hold"/>
                                        <p:tgtEl>
                                          <p:spTgt spid="2060"/>
                                        </p:tgtEl>
                                        <p:attrNameLst>
                                          <p:attrName>ppt_w</p:attrName>
                                        </p:attrNameLst>
                                      </p:cBhvr>
                                      <p:tavLst>
                                        <p:tav tm="0">
                                          <p:val>
                                            <p:fltVal val="0"/>
                                          </p:val>
                                        </p:tav>
                                        <p:tav tm="100000">
                                          <p:val>
                                            <p:strVal val="#ppt_w"/>
                                          </p:val>
                                        </p:tav>
                                      </p:tavLst>
                                    </p:anim>
                                    <p:anim calcmode="lin" valueType="num">
                                      <p:cBhvr>
                                        <p:cTn id="13" dur="1000" fill="hold"/>
                                        <p:tgtEl>
                                          <p:spTgt spid="2060"/>
                                        </p:tgtEl>
                                        <p:attrNameLst>
                                          <p:attrName>ppt_h</p:attrName>
                                        </p:attrNameLst>
                                      </p:cBhvr>
                                      <p:tavLst>
                                        <p:tav tm="0">
                                          <p:val>
                                            <p:fltVal val="0"/>
                                          </p:val>
                                        </p:tav>
                                        <p:tav tm="100000">
                                          <p:val>
                                            <p:strVal val="#ppt_h"/>
                                          </p:val>
                                        </p:tav>
                                      </p:tavLst>
                                    </p:anim>
                                    <p:anim calcmode="lin" valueType="num">
                                      <p:cBhvr>
                                        <p:cTn id="14" dur="1000" fill="hold"/>
                                        <p:tgtEl>
                                          <p:spTgt spid="2060"/>
                                        </p:tgtEl>
                                        <p:attrNameLst>
                                          <p:attrName>style.rotation</p:attrName>
                                        </p:attrNameLst>
                                      </p:cBhvr>
                                      <p:tavLst>
                                        <p:tav tm="0">
                                          <p:val>
                                            <p:fltVal val="90"/>
                                          </p:val>
                                        </p:tav>
                                        <p:tav tm="100000">
                                          <p:val>
                                            <p:fltVal val="0"/>
                                          </p:val>
                                        </p:tav>
                                      </p:tavLst>
                                    </p:anim>
                                    <p:animEffect transition="in" filter="fade">
                                      <p:cBhvr>
                                        <p:cTn id="15" dur="1000"/>
                                        <p:tgtEl>
                                          <p:spTgt spid="206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80">
                                          <p:stCondLst>
                                            <p:cond delay="0"/>
                                          </p:stCondLst>
                                        </p:cTn>
                                        <p:tgtEl>
                                          <p:spTgt spid="6"/>
                                        </p:tgtEl>
                                      </p:cBhvr>
                                    </p:animEffect>
                                    <p:anim calcmode="lin" valueType="num">
                                      <p:cBhvr>
                                        <p:cTn id="3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6" dur="26">
                                          <p:stCondLst>
                                            <p:cond delay="650"/>
                                          </p:stCondLst>
                                        </p:cTn>
                                        <p:tgtEl>
                                          <p:spTgt spid="6"/>
                                        </p:tgtEl>
                                      </p:cBhvr>
                                      <p:to x="100000" y="60000"/>
                                    </p:animScale>
                                    <p:animScale>
                                      <p:cBhvr>
                                        <p:cTn id="37" dur="166" decel="50000">
                                          <p:stCondLst>
                                            <p:cond delay="676"/>
                                          </p:stCondLst>
                                        </p:cTn>
                                        <p:tgtEl>
                                          <p:spTgt spid="6"/>
                                        </p:tgtEl>
                                      </p:cBhvr>
                                      <p:to x="100000" y="100000"/>
                                    </p:animScale>
                                    <p:animScale>
                                      <p:cBhvr>
                                        <p:cTn id="38" dur="26">
                                          <p:stCondLst>
                                            <p:cond delay="1312"/>
                                          </p:stCondLst>
                                        </p:cTn>
                                        <p:tgtEl>
                                          <p:spTgt spid="6"/>
                                        </p:tgtEl>
                                      </p:cBhvr>
                                      <p:to x="100000" y="80000"/>
                                    </p:animScale>
                                    <p:animScale>
                                      <p:cBhvr>
                                        <p:cTn id="39" dur="166" decel="50000">
                                          <p:stCondLst>
                                            <p:cond delay="1338"/>
                                          </p:stCondLst>
                                        </p:cTn>
                                        <p:tgtEl>
                                          <p:spTgt spid="6"/>
                                        </p:tgtEl>
                                      </p:cBhvr>
                                      <p:to x="100000" y="100000"/>
                                    </p:animScale>
                                    <p:animScale>
                                      <p:cBhvr>
                                        <p:cTn id="40" dur="26">
                                          <p:stCondLst>
                                            <p:cond delay="1642"/>
                                          </p:stCondLst>
                                        </p:cTn>
                                        <p:tgtEl>
                                          <p:spTgt spid="6"/>
                                        </p:tgtEl>
                                      </p:cBhvr>
                                      <p:to x="100000" y="90000"/>
                                    </p:animScale>
                                    <p:animScale>
                                      <p:cBhvr>
                                        <p:cTn id="41" dur="166" decel="50000">
                                          <p:stCondLst>
                                            <p:cond delay="1668"/>
                                          </p:stCondLst>
                                        </p:cTn>
                                        <p:tgtEl>
                                          <p:spTgt spid="6"/>
                                        </p:tgtEl>
                                      </p:cBhvr>
                                      <p:to x="100000" y="100000"/>
                                    </p:animScale>
                                    <p:animScale>
                                      <p:cBhvr>
                                        <p:cTn id="42" dur="26">
                                          <p:stCondLst>
                                            <p:cond delay="1808"/>
                                          </p:stCondLst>
                                        </p:cTn>
                                        <p:tgtEl>
                                          <p:spTgt spid="6"/>
                                        </p:tgtEl>
                                      </p:cBhvr>
                                      <p:to x="100000" y="95000"/>
                                    </p:animScale>
                                    <p:animScale>
                                      <p:cBhvr>
                                        <p:cTn id="43" dur="166" decel="50000">
                                          <p:stCondLst>
                                            <p:cond delay="1834"/>
                                          </p:stCondLst>
                                        </p:cTn>
                                        <p:tgtEl>
                                          <p:spTgt spid="6"/>
                                        </p:tgtEl>
                                      </p:cBhvr>
                                      <p:to x="100000" y="100000"/>
                                    </p:animScale>
                                  </p:childTnLst>
                                </p:cTn>
                              </p:par>
                              <p:par>
                                <p:cTn id="44" presetID="10" presetClass="entr" presetSubtype="0" fill="hold" grpId="0" nodeType="with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wipe(down)">
                                      <p:cBhvr>
                                        <p:cTn id="51" dur="580">
                                          <p:stCondLst>
                                            <p:cond delay="0"/>
                                          </p:stCondLst>
                                        </p:cTn>
                                        <p:tgtEl>
                                          <p:spTgt spid="7"/>
                                        </p:tgtEl>
                                      </p:cBhvr>
                                    </p:animEffect>
                                    <p:anim calcmode="lin" valueType="num">
                                      <p:cBhvr>
                                        <p:cTn id="5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7" dur="26">
                                          <p:stCondLst>
                                            <p:cond delay="650"/>
                                          </p:stCondLst>
                                        </p:cTn>
                                        <p:tgtEl>
                                          <p:spTgt spid="7"/>
                                        </p:tgtEl>
                                      </p:cBhvr>
                                      <p:to x="100000" y="60000"/>
                                    </p:animScale>
                                    <p:animScale>
                                      <p:cBhvr>
                                        <p:cTn id="58" dur="166" decel="50000">
                                          <p:stCondLst>
                                            <p:cond delay="676"/>
                                          </p:stCondLst>
                                        </p:cTn>
                                        <p:tgtEl>
                                          <p:spTgt spid="7"/>
                                        </p:tgtEl>
                                      </p:cBhvr>
                                      <p:to x="100000" y="100000"/>
                                    </p:animScale>
                                    <p:animScale>
                                      <p:cBhvr>
                                        <p:cTn id="59" dur="26">
                                          <p:stCondLst>
                                            <p:cond delay="1312"/>
                                          </p:stCondLst>
                                        </p:cTn>
                                        <p:tgtEl>
                                          <p:spTgt spid="7"/>
                                        </p:tgtEl>
                                      </p:cBhvr>
                                      <p:to x="100000" y="80000"/>
                                    </p:animScale>
                                    <p:animScale>
                                      <p:cBhvr>
                                        <p:cTn id="60" dur="166" decel="50000">
                                          <p:stCondLst>
                                            <p:cond delay="1338"/>
                                          </p:stCondLst>
                                        </p:cTn>
                                        <p:tgtEl>
                                          <p:spTgt spid="7"/>
                                        </p:tgtEl>
                                      </p:cBhvr>
                                      <p:to x="100000" y="100000"/>
                                    </p:animScale>
                                    <p:animScale>
                                      <p:cBhvr>
                                        <p:cTn id="61" dur="26">
                                          <p:stCondLst>
                                            <p:cond delay="1642"/>
                                          </p:stCondLst>
                                        </p:cTn>
                                        <p:tgtEl>
                                          <p:spTgt spid="7"/>
                                        </p:tgtEl>
                                      </p:cBhvr>
                                      <p:to x="100000" y="90000"/>
                                    </p:animScale>
                                    <p:animScale>
                                      <p:cBhvr>
                                        <p:cTn id="62" dur="166" decel="50000">
                                          <p:stCondLst>
                                            <p:cond delay="1668"/>
                                          </p:stCondLst>
                                        </p:cTn>
                                        <p:tgtEl>
                                          <p:spTgt spid="7"/>
                                        </p:tgtEl>
                                      </p:cBhvr>
                                      <p:to x="100000" y="100000"/>
                                    </p:animScale>
                                    <p:animScale>
                                      <p:cBhvr>
                                        <p:cTn id="63" dur="26">
                                          <p:stCondLst>
                                            <p:cond delay="1808"/>
                                          </p:stCondLst>
                                        </p:cTn>
                                        <p:tgtEl>
                                          <p:spTgt spid="7"/>
                                        </p:tgtEl>
                                      </p:cBhvr>
                                      <p:to x="100000" y="95000"/>
                                    </p:animScale>
                                    <p:animScale>
                                      <p:cBhvr>
                                        <p:cTn id="64" dur="166" decel="50000">
                                          <p:stCondLst>
                                            <p:cond delay="1834"/>
                                          </p:stCondLst>
                                        </p:cTn>
                                        <p:tgtEl>
                                          <p:spTgt spid="7"/>
                                        </p:tgtEl>
                                      </p:cBhvr>
                                      <p:to x="100000" y="100000"/>
                                    </p:animScale>
                                  </p:childTnLst>
                                </p:cTn>
                              </p:par>
                              <p:par>
                                <p:cTn id="65" presetID="10" presetClass="entr" presetSubtype="0" fill="hold" grpId="0" nodeType="with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500"/>
                                        <p:tgtEl>
                                          <p:spTgt spid="9"/>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fade">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fade">
                                      <p:cBhvr>
                                        <p:cTn id="82" dur="5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fade">
                                      <p:cBhvr>
                                        <p:cTn id="87" dur="5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fade">
                                      <p:cBhvr>
                                        <p:cTn id="92" dur="500"/>
                                        <p:tgtEl>
                                          <p:spTgt spid="16"/>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fade">
                                      <p:cBhvr>
                                        <p:cTn id="97" dur="500"/>
                                        <p:tgtEl>
                                          <p:spTgt spid="17"/>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8"/>
                                        </p:tgtEl>
                                        <p:attrNameLst>
                                          <p:attrName>style.visibility</p:attrName>
                                        </p:attrNameLst>
                                      </p:cBhvr>
                                      <p:to>
                                        <p:strVal val="visible"/>
                                      </p:to>
                                    </p:set>
                                    <p:animEffect transition="in" filter="fade">
                                      <p:cBhvr>
                                        <p:cTn id="102" dur="500"/>
                                        <p:tgtEl>
                                          <p:spTgt spid="18"/>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19"/>
                                        </p:tgtEl>
                                        <p:attrNameLst>
                                          <p:attrName>style.visibility</p:attrName>
                                        </p:attrNameLst>
                                      </p:cBhvr>
                                      <p:to>
                                        <p:strVal val="visible"/>
                                      </p:to>
                                    </p:set>
                                    <p:animEffect transition="in" filter="fade">
                                      <p:cBhvr>
                                        <p:cTn id="107" dur="500"/>
                                        <p:tgtEl>
                                          <p:spTgt spid="19"/>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20"/>
                                        </p:tgtEl>
                                        <p:attrNameLst>
                                          <p:attrName>style.visibility</p:attrName>
                                        </p:attrNameLst>
                                      </p:cBhvr>
                                      <p:to>
                                        <p:strVal val="visible"/>
                                      </p:to>
                                    </p:set>
                                    <p:animEffect transition="in" filter="fade">
                                      <p:cBhvr>
                                        <p:cTn id="112" dur="500"/>
                                        <p:tgtEl>
                                          <p:spTgt spid="20"/>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xit" presetSubtype="0" fill="hold" nodeType="clickEffect">
                                  <p:stCondLst>
                                    <p:cond delay="0"/>
                                  </p:stCondLst>
                                  <p:childTnLst>
                                    <p:animEffect transition="out" filter="fade">
                                      <p:cBhvr>
                                        <p:cTn id="116" dur="500"/>
                                        <p:tgtEl>
                                          <p:spTgt spid="17"/>
                                        </p:tgtEl>
                                      </p:cBhvr>
                                    </p:animEffect>
                                    <p:set>
                                      <p:cBhvr>
                                        <p:cTn id="117" dur="1" fill="hold">
                                          <p:stCondLst>
                                            <p:cond delay="499"/>
                                          </p:stCondLst>
                                        </p:cTn>
                                        <p:tgtEl>
                                          <p:spTgt spid="17"/>
                                        </p:tgtEl>
                                        <p:attrNameLst>
                                          <p:attrName>style.visibility</p:attrName>
                                        </p:attrNameLst>
                                      </p:cBhvr>
                                      <p:to>
                                        <p:strVal val="hidden"/>
                                      </p:to>
                                    </p:set>
                                  </p:childTnLst>
                                </p:cTn>
                              </p:par>
                              <p:par>
                                <p:cTn id="118" presetID="10" presetClass="exit" presetSubtype="0" fill="hold" nodeType="withEffect">
                                  <p:stCondLst>
                                    <p:cond delay="0"/>
                                  </p:stCondLst>
                                  <p:childTnLst>
                                    <p:animEffect transition="out" filter="fade">
                                      <p:cBhvr>
                                        <p:cTn id="119" dur="500"/>
                                        <p:tgtEl>
                                          <p:spTgt spid="19"/>
                                        </p:tgtEl>
                                      </p:cBhvr>
                                    </p:animEffect>
                                    <p:set>
                                      <p:cBhvr>
                                        <p:cTn id="120" dur="1" fill="hold">
                                          <p:stCondLst>
                                            <p:cond delay="499"/>
                                          </p:stCondLst>
                                        </p:cTn>
                                        <p:tgtEl>
                                          <p:spTgt spid="19"/>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nodeType="clickEffect">
                                  <p:stCondLst>
                                    <p:cond delay="0"/>
                                  </p:stCondLst>
                                  <p:childTnLst>
                                    <p:set>
                                      <p:cBhvr>
                                        <p:cTn id="124" dur="1" fill="hold">
                                          <p:stCondLst>
                                            <p:cond delay="0"/>
                                          </p:stCondLst>
                                        </p:cTn>
                                        <p:tgtEl>
                                          <p:spTgt spid="21"/>
                                        </p:tgtEl>
                                        <p:attrNameLst>
                                          <p:attrName>style.visibility</p:attrName>
                                        </p:attrNameLst>
                                      </p:cBhvr>
                                      <p:to>
                                        <p:strVal val="visible"/>
                                      </p:to>
                                    </p:set>
                                    <p:animEffect transition="in" filter="fade">
                                      <p:cBhvr>
                                        <p:cTn id="125" dur="500"/>
                                        <p:tgtEl>
                                          <p:spTgt spid="21"/>
                                        </p:tgtEl>
                                      </p:cBhvr>
                                    </p:animEffect>
                                  </p:childTnLst>
                                </p:cTn>
                              </p:par>
                              <p:par>
                                <p:cTn id="126" presetID="10" presetClass="exit" presetSubtype="0" fill="hold" nodeType="withEffect">
                                  <p:stCondLst>
                                    <p:cond delay="0"/>
                                  </p:stCondLst>
                                  <p:childTnLst>
                                    <p:animEffect transition="out" filter="fade">
                                      <p:cBhvr>
                                        <p:cTn id="127" dur="500"/>
                                        <p:tgtEl>
                                          <p:spTgt spid="20"/>
                                        </p:tgtEl>
                                      </p:cBhvr>
                                    </p:animEffect>
                                    <p:set>
                                      <p:cBhvr>
                                        <p:cTn id="128" dur="1" fill="hold">
                                          <p:stCondLst>
                                            <p:cond delay="499"/>
                                          </p:stCondLst>
                                        </p:cTn>
                                        <p:tgtEl>
                                          <p:spTgt spid="20"/>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29"/>
                                        </p:tgtEl>
                                        <p:attrNameLst>
                                          <p:attrName>style.visibility</p:attrName>
                                        </p:attrNameLst>
                                      </p:cBhvr>
                                      <p:to>
                                        <p:strVal val="visible"/>
                                      </p:to>
                                    </p:set>
                                    <p:animEffect transition="in" filter="fade">
                                      <p:cBhvr>
                                        <p:cTn id="13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8" grpId="0" animBg="1"/>
      <p:bldP spid="9" grpId="0" animBg="1"/>
      <p:bldP spid="13" grpId="0"/>
      <p:bldP spid="14" grpId="0" animBg="1"/>
      <p:bldP spid="16" grpId="0"/>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BABC49F-5D5F-4B8A-82A4-308031F53B30}"/>
              </a:ext>
            </a:extLst>
          </p:cNvPr>
          <p:cNvSpPr txBox="1">
            <a:spLocks/>
          </p:cNvSpPr>
          <p:nvPr/>
        </p:nvSpPr>
        <p:spPr>
          <a:xfrm>
            <a:off x="189914" y="98869"/>
            <a:ext cx="8280920" cy="142747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Q1: The scale on a map of Saskatchewan is 1 cm represents 50 km. The actual straight line distance between Regina and Saskatoon is about 257 km. What is the map distance between these 2 cities? </a:t>
            </a:r>
          </a:p>
          <a:p>
            <a:endParaRPr lang="en-CA" sz="2100" dirty="0"/>
          </a:p>
        </p:txBody>
      </p:sp>
      <p:sp>
        <p:nvSpPr>
          <p:cNvPr id="6" name="Content Placeholder 2">
            <a:extLst>
              <a:ext uri="{FF2B5EF4-FFF2-40B4-BE49-F238E27FC236}">
                <a16:creationId xmlns:a16="http://schemas.microsoft.com/office/drawing/2014/main" id="{85982F71-5E13-4DF2-9004-2F4B0F44CBC0}"/>
              </a:ext>
            </a:extLst>
          </p:cNvPr>
          <p:cNvSpPr txBox="1">
            <a:spLocks/>
          </p:cNvSpPr>
          <p:nvPr/>
        </p:nvSpPr>
        <p:spPr>
          <a:xfrm>
            <a:off x="159434" y="1756513"/>
            <a:ext cx="8815754" cy="142747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Q2: Andy’s lawn has twice as much area as Beth’s lawn and three times as much area as Carlo’s lawn.  Carlo’s lawn mower cuts half as fast as Beth’s mower and one third as fast as Andy’s mower.  If they all start to mow their lawns at the same time, who will finish first? </a:t>
            </a:r>
          </a:p>
          <a:p>
            <a:endParaRPr lang="en-CA" sz="2100" dirty="0"/>
          </a:p>
        </p:txBody>
      </p:sp>
      <p:pic>
        <p:nvPicPr>
          <p:cNvPr id="8" name="Picture 7">
            <a:extLst>
              <a:ext uri="{FF2B5EF4-FFF2-40B4-BE49-F238E27FC236}">
                <a16:creationId xmlns:a16="http://schemas.microsoft.com/office/drawing/2014/main" id="{3EA720D7-24DA-4B3B-9AF7-097C5A29B8B8}"/>
              </a:ext>
            </a:extLst>
          </p:cNvPr>
          <p:cNvPicPr>
            <a:picLocks noChangeAspect="1"/>
          </p:cNvPicPr>
          <p:nvPr/>
        </p:nvPicPr>
        <p:blipFill>
          <a:blip r:embed="rId3"/>
          <a:stretch>
            <a:fillRect/>
          </a:stretch>
        </p:blipFill>
        <p:spPr>
          <a:xfrm>
            <a:off x="98474" y="3175201"/>
            <a:ext cx="8567225" cy="870989"/>
          </a:xfrm>
          <a:prstGeom prst="rect">
            <a:avLst/>
          </a:prstGeom>
        </p:spPr>
      </p:pic>
      <p:sp>
        <p:nvSpPr>
          <p:cNvPr id="9" name="Content Placeholder 2">
            <a:extLst>
              <a:ext uri="{FF2B5EF4-FFF2-40B4-BE49-F238E27FC236}">
                <a16:creationId xmlns:a16="http://schemas.microsoft.com/office/drawing/2014/main" id="{B3AAEEA4-36FD-46DC-B669-87BC0C76819E}"/>
              </a:ext>
            </a:extLst>
          </p:cNvPr>
          <p:cNvSpPr>
            <a:spLocks noGrp="1"/>
          </p:cNvSpPr>
          <p:nvPr>
            <p:ph idx="1"/>
          </p:nvPr>
        </p:nvSpPr>
        <p:spPr>
          <a:xfrm>
            <a:off x="147710" y="4519246"/>
            <a:ext cx="8743071" cy="1501727"/>
          </a:xfrm>
        </p:spPr>
        <p:txBody>
          <a:bodyPr>
            <a:normAutofit/>
          </a:bodyPr>
          <a:lstStyle/>
          <a:p>
            <a:pPr marL="0" indent="0">
              <a:buNone/>
            </a:pPr>
            <a:r>
              <a:rPr lang="en-CA" sz="2200" dirty="0"/>
              <a:t>Q3: On average, Sara can travel four times as fast on cross-country skis as she can with </a:t>
            </a:r>
            <a:r>
              <a:rPr lang="en-CA" sz="2200" dirty="0" err="1"/>
              <a:t>showshoes</a:t>
            </a:r>
            <a:r>
              <a:rPr lang="en-CA" sz="2200" dirty="0"/>
              <a:t>.  To travel 24km, she needs 6h more if she is </a:t>
            </a:r>
            <a:r>
              <a:rPr lang="en-CA" sz="2200" dirty="0" err="1"/>
              <a:t>showshoeing</a:t>
            </a:r>
            <a:r>
              <a:rPr lang="en-CA" sz="2200" dirty="0"/>
              <a:t> than if she skiing.  What is her average speed on </a:t>
            </a:r>
            <a:r>
              <a:rPr lang="en-CA" sz="2200" dirty="0" err="1"/>
              <a:t>crosscountry</a:t>
            </a:r>
            <a:r>
              <a:rPr lang="en-CA" sz="2200" dirty="0"/>
              <a:t> skis? </a:t>
            </a:r>
          </a:p>
        </p:txBody>
      </p:sp>
    </p:spTree>
    <p:extLst>
      <p:ext uri="{BB962C8B-B14F-4D97-AF65-F5344CB8AC3E}">
        <p14:creationId xmlns:p14="http://schemas.microsoft.com/office/powerpoint/2010/main" val="3534500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9"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1789" y="1815152"/>
            <a:ext cx="3056849" cy="4752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0" name="Picture 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142698"/>
            <a:ext cx="3942898" cy="3615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sz="quarter" idx="1"/>
          </p:nvPr>
        </p:nvSpPr>
        <p:spPr>
          <a:xfrm>
            <a:off x="323528" y="260648"/>
            <a:ext cx="8280920" cy="1728192"/>
          </a:xfrm>
        </p:spPr>
        <p:txBody>
          <a:bodyPr/>
          <a:lstStyle/>
          <a:p>
            <a:pPr marL="0" indent="0">
              <a:buNone/>
            </a:pPr>
            <a:r>
              <a:rPr lang="en-CA" dirty="0"/>
              <a:t>The scale on a map of Saskatchewan is 1 cm represents 50 km. The actual straight line distance between Regina and Saskatoon is about 257 km. What is the map distance between these 2 cities? </a:t>
            </a:r>
          </a:p>
          <a:p>
            <a:endParaRPr lang="en-CA" dirty="0"/>
          </a:p>
        </p:txBody>
      </p:sp>
      <p:sp>
        <p:nvSpPr>
          <p:cNvPr id="4" name="TextBox 3"/>
          <p:cNvSpPr txBox="1"/>
          <p:nvPr/>
        </p:nvSpPr>
        <p:spPr>
          <a:xfrm>
            <a:off x="3635896" y="2060848"/>
            <a:ext cx="1556836" cy="369332"/>
          </a:xfrm>
          <a:prstGeom prst="rect">
            <a:avLst/>
          </a:prstGeom>
          <a:noFill/>
        </p:spPr>
        <p:txBody>
          <a:bodyPr wrap="none" rtlCol="0">
            <a:spAutoFit/>
          </a:bodyPr>
          <a:lstStyle/>
          <a:p>
            <a:r>
              <a:rPr lang="en-CA" dirty="0">
                <a:solidFill>
                  <a:srgbClr val="FF0000"/>
                </a:solidFill>
              </a:rPr>
              <a:t>The scale is: </a:t>
            </a:r>
          </a:p>
        </p:txBody>
      </p:sp>
      <p:sp>
        <p:nvSpPr>
          <p:cNvPr id="6" name="Oval 5"/>
          <p:cNvSpPr/>
          <p:nvPr/>
        </p:nvSpPr>
        <p:spPr>
          <a:xfrm>
            <a:off x="2280797" y="4601365"/>
            <a:ext cx="72008" cy="7200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Oval 6"/>
          <p:cNvSpPr/>
          <p:nvPr/>
        </p:nvSpPr>
        <p:spPr>
          <a:xfrm>
            <a:off x="1236806" y="3238492"/>
            <a:ext cx="72008" cy="7200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TextBox 7"/>
          <p:cNvSpPr txBox="1"/>
          <p:nvPr/>
        </p:nvSpPr>
        <p:spPr>
          <a:xfrm>
            <a:off x="1995974" y="4669170"/>
            <a:ext cx="750526" cy="276999"/>
          </a:xfrm>
          <a:prstGeom prst="rect">
            <a:avLst/>
          </a:prstGeom>
          <a:solidFill>
            <a:schemeClr val="bg1">
              <a:alpha val="35000"/>
            </a:schemeClr>
          </a:solidFill>
        </p:spPr>
        <p:txBody>
          <a:bodyPr wrap="none" rtlCol="0">
            <a:spAutoFit/>
          </a:bodyPr>
          <a:lstStyle/>
          <a:p>
            <a:r>
              <a:rPr lang="en-CA" sz="1200" b="1" dirty="0">
                <a:solidFill>
                  <a:srgbClr val="FF0000"/>
                </a:solidFill>
              </a:rPr>
              <a:t>Regina</a:t>
            </a:r>
          </a:p>
        </p:txBody>
      </p:sp>
      <p:sp>
        <p:nvSpPr>
          <p:cNvPr id="9" name="TextBox 8"/>
          <p:cNvSpPr txBox="1"/>
          <p:nvPr/>
        </p:nvSpPr>
        <p:spPr>
          <a:xfrm>
            <a:off x="755324" y="2974373"/>
            <a:ext cx="1016625" cy="276999"/>
          </a:xfrm>
          <a:prstGeom prst="rect">
            <a:avLst/>
          </a:prstGeom>
          <a:solidFill>
            <a:schemeClr val="bg1">
              <a:alpha val="35000"/>
            </a:schemeClr>
          </a:solidFill>
        </p:spPr>
        <p:txBody>
          <a:bodyPr wrap="none" rtlCol="0">
            <a:spAutoFit/>
          </a:bodyPr>
          <a:lstStyle/>
          <a:p>
            <a:r>
              <a:rPr lang="en-CA" sz="1200" b="1" dirty="0">
                <a:solidFill>
                  <a:srgbClr val="FF0000"/>
                </a:solidFill>
              </a:rPr>
              <a:t>Saskatoon</a:t>
            </a:r>
          </a:p>
        </p:txBody>
      </p:sp>
      <p:cxnSp>
        <p:nvCxnSpPr>
          <p:cNvPr id="11" name="Straight Connector 10"/>
          <p:cNvCxnSpPr>
            <a:stCxn id="9" idx="2"/>
            <a:endCxn id="6" idx="0"/>
          </p:cNvCxnSpPr>
          <p:nvPr/>
        </p:nvCxnSpPr>
        <p:spPr>
          <a:xfrm>
            <a:off x="1263637" y="3251372"/>
            <a:ext cx="1053164" cy="1349993"/>
          </a:xfrm>
          <a:prstGeom prst="line">
            <a:avLst/>
          </a:prstGeom>
          <a:ln w="34925">
            <a:solidFill>
              <a:srgbClr val="0070C0"/>
            </a:solidFill>
            <a:prstDash val="sysDot"/>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3615070" y="1945758"/>
            <a:ext cx="5092995" cy="4837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5" name="Object 4"/>
          <p:cNvGraphicFramePr>
            <a:graphicFrameLocks noChangeAspect="1"/>
          </p:cNvGraphicFramePr>
          <p:nvPr>
            <p:extLst>
              <p:ext uri="{D42A27DB-BD31-4B8C-83A1-F6EECF244321}">
                <p14:modId xmlns:p14="http://schemas.microsoft.com/office/powerpoint/2010/main" val="807858650"/>
              </p:ext>
            </p:extLst>
          </p:nvPr>
        </p:nvGraphicFramePr>
        <p:xfrm>
          <a:off x="5508104" y="2060848"/>
          <a:ext cx="1454150" cy="377825"/>
        </p:xfrm>
        <a:graphic>
          <a:graphicData uri="http://schemas.openxmlformats.org/presentationml/2006/ole">
            <mc:AlternateContent xmlns:mc="http://schemas.openxmlformats.org/markup-compatibility/2006">
              <mc:Choice xmlns:v="urn:schemas-microsoft-com:vml" Requires="v">
                <p:oleObj name="Equation" r:id="rId5" imgW="685800" imgH="177480" progId="Equation.DSMT4">
                  <p:embed/>
                </p:oleObj>
              </mc:Choice>
              <mc:Fallback>
                <p:oleObj name="Equation" r:id="rId5" imgW="685800" imgH="177480" progId="Equation.DSMT4">
                  <p:embed/>
                  <p:pic>
                    <p:nvPicPr>
                      <p:cNvPr id="5"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8104" y="2060848"/>
                        <a:ext cx="1454150"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618196144"/>
              </p:ext>
            </p:extLst>
          </p:nvPr>
        </p:nvGraphicFramePr>
        <p:xfrm>
          <a:off x="5457803" y="2541565"/>
          <a:ext cx="1695450" cy="377825"/>
        </p:xfrm>
        <a:graphic>
          <a:graphicData uri="http://schemas.openxmlformats.org/presentationml/2006/ole">
            <mc:AlternateContent xmlns:mc="http://schemas.openxmlformats.org/markup-compatibility/2006">
              <mc:Choice xmlns:v="urn:schemas-microsoft-com:vml" Requires="v">
                <p:oleObj name="Equation" r:id="rId7" imgW="799920" imgH="177480" progId="Equation.DSMT4">
                  <p:embed/>
                </p:oleObj>
              </mc:Choice>
              <mc:Fallback>
                <p:oleObj name="Equation" r:id="rId7" imgW="799920" imgH="177480" progId="Equation.DSMT4">
                  <p:embed/>
                  <p:pic>
                    <p:nvPicPr>
                      <p:cNvPr id="15"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57803" y="2541565"/>
                        <a:ext cx="1695450"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759582902"/>
              </p:ext>
            </p:extLst>
          </p:nvPr>
        </p:nvGraphicFramePr>
        <p:xfrm>
          <a:off x="3764626" y="3011748"/>
          <a:ext cx="1184275" cy="836613"/>
        </p:xfrm>
        <a:graphic>
          <a:graphicData uri="http://schemas.openxmlformats.org/presentationml/2006/ole">
            <mc:AlternateContent xmlns:mc="http://schemas.openxmlformats.org/markup-compatibility/2006">
              <mc:Choice xmlns:v="urn:schemas-microsoft-com:vml" Requires="v">
                <p:oleObj name="Equation" r:id="rId9" imgW="558720" imgH="393480" progId="Equation.DSMT4">
                  <p:embed/>
                </p:oleObj>
              </mc:Choice>
              <mc:Fallback>
                <p:oleObj name="Equation" r:id="rId9" imgW="558720" imgH="393480" progId="Equation.DSMT4">
                  <p:embed/>
                  <p:pic>
                    <p:nvPicPr>
                      <p:cNvPr id="17"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64626" y="3011748"/>
                        <a:ext cx="1184275"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2144622426"/>
              </p:ext>
            </p:extLst>
          </p:nvPr>
        </p:nvGraphicFramePr>
        <p:xfrm>
          <a:off x="5524337" y="3017908"/>
          <a:ext cx="1184275" cy="836613"/>
        </p:xfrm>
        <a:graphic>
          <a:graphicData uri="http://schemas.openxmlformats.org/presentationml/2006/ole">
            <mc:AlternateContent xmlns:mc="http://schemas.openxmlformats.org/markup-compatibility/2006">
              <mc:Choice xmlns:v="urn:schemas-microsoft-com:vml" Requires="v">
                <p:oleObj name="Equation" r:id="rId11" imgW="558720" imgH="393480" progId="Equation.DSMT4">
                  <p:embed/>
                </p:oleObj>
              </mc:Choice>
              <mc:Fallback>
                <p:oleObj name="Equation" r:id="rId11" imgW="558720" imgH="393480" progId="Equation.DSMT4">
                  <p:embed/>
                  <p:pic>
                    <p:nvPicPr>
                      <p:cNvPr id="18" name="Object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24337" y="3017908"/>
                        <a:ext cx="1184275"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1190457183"/>
              </p:ext>
            </p:extLst>
          </p:nvPr>
        </p:nvGraphicFramePr>
        <p:xfrm>
          <a:off x="7339803" y="3009900"/>
          <a:ext cx="1319213" cy="836613"/>
        </p:xfrm>
        <a:graphic>
          <a:graphicData uri="http://schemas.openxmlformats.org/presentationml/2006/ole">
            <mc:AlternateContent xmlns:mc="http://schemas.openxmlformats.org/markup-compatibility/2006">
              <mc:Choice xmlns:v="urn:schemas-microsoft-com:vml" Requires="v">
                <p:oleObj name="Equation" r:id="rId13" imgW="622080" imgH="393480" progId="Equation.DSMT4">
                  <p:embed/>
                </p:oleObj>
              </mc:Choice>
              <mc:Fallback>
                <p:oleObj name="Equation" r:id="rId13" imgW="622080" imgH="393480" progId="Equation.DSMT4">
                  <p:embed/>
                  <p:pic>
                    <p:nvPicPr>
                      <p:cNvPr id="19" name="Object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39803" y="3009900"/>
                        <a:ext cx="1319213"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311961052"/>
              </p:ext>
            </p:extLst>
          </p:nvPr>
        </p:nvGraphicFramePr>
        <p:xfrm>
          <a:off x="5526088" y="3920177"/>
          <a:ext cx="1130300" cy="836613"/>
        </p:xfrm>
        <a:graphic>
          <a:graphicData uri="http://schemas.openxmlformats.org/presentationml/2006/ole">
            <mc:AlternateContent xmlns:mc="http://schemas.openxmlformats.org/markup-compatibility/2006">
              <mc:Choice xmlns:v="urn:schemas-microsoft-com:vml" Requires="v">
                <p:oleObj name="Equation" r:id="rId15" imgW="533160" imgH="393480" progId="Equation.DSMT4">
                  <p:embed/>
                </p:oleObj>
              </mc:Choice>
              <mc:Fallback>
                <p:oleObj name="Equation" r:id="rId15" imgW="533160" imgH="393480" progId="Equation.DSMT4">
                  <p:embed/>
                  <p:pic>
                    <p:nvPicPr>
                      <p:cNvPr id="20" name="Object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526088" y="3920177"/>
                        <a:ext cx="1130300"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1003325706"/>
              </p:ext>
            </p:extLst>
          </p:nvPr>
        </p:nvGraphicFramePr>
        <p:xfrm>
          <a:off x="5522699" y="4137025"/>
          <a:ext cx="1533525" cy="377825"/>
        </p:xfrm>
        <a:graphic>
          <a:graphicData uri="http://schemas.openxmlformats.org/presentationml/2006/ole">
            <mc:AlternateContent xmlns:mc="http://schemas.openxmlformats.org/markup-compatibility/2006">
              <mc:Choice xmlns:v="urn:schemas-microsoft-com:vml" Requires="v">
                <p:oleObj name="Equation" r:id="rId17" imgW="723600" imgH="177480" progId="Equation.DSMT4">
                  <p:embed/>
                </p:oleObj>
              </mc:Choice>
              <mc:Fallback>
                <p:oleObj name="Equation" r:id="rId17" imgW="723600" imgH="177480" progId="Equation.DSMT4">
                  <p:embed/>
                  <p:pic>
                    <p:nvPicPr>
                      <p:cNvPr id="21" name="Object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22699" y="4137025"/>
                        <a:ext cx="1533525"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a:off x="3585003" y="4599416"/>
            <a:ext cx="5367609" cy="646331"/>
          </a:xfrm>
          <a:prstGeom prst="rect">
            <a:avLst/>
          </a:prstGeom>
          <a:noFill/>
        </p:spPr>
        <p:txBody>
          <a:bodyPr wrap="square" rtlCol="0">
            <a:spAutoFit/>
          </a:bodyPr>
          <a:lstStyle/>
          <a:p>
            <a:r>
              <a:rPr lang="en-CA" dirty="0">
                <a:solidFill>
                  <a:srgbClr val="FF0000"/>
                </a:solidFill>
              </a:rPr>
              <a:t>Let “x” be the map distance between the two cities</a:t>
            </a:r>
          </a:p>
        </p:txBody>
      </p:sp>
      <p:sp>
        <p:nvSpPr>
          <p:cNvPr id="14" name="TextBox 13"/>
          <p:cNvSpPr txBox="1"/>
          <p:nvPr/>
        </p:nvSpPr>
        <p:spPr>
          <a:xfrm>
            <a:off x="3566009" y="5209657"/>
            <a:ext cx="5291833" cy="369332"/>
          </a:xfrm>
          <a:prstGeom prst="rect">
            <a:avLst/>
          </a:prstGeom>
          <a:solidFill>
            <a:schemeClr val="bg1">
              <a:alpha val="76000"/>
            </a:schemeClr>
          </a:solidFill>
        </p:spPr>
        <p:txBody>
          <a:bodyPr wrap="none" rtlCol="0">
            <a:spAutoFit/>
          </a:bodyPr>
          <a:lstStyle/>
          <a:p>
            <a:r>
              <a:rPr lang="en-CA" dirty="0">
                <a:solidFill>
                  <a:srgbClr val="FF0000"/>
                </a:solidFill>
              </a:rPr>
              <a:t>The actual distance between the cities is 257km</a:t>
            </a:r>
          </a:p>
        </p:txBody>
      </p:sp>
      <p:sp>
        <p:nvSpPr>
          <p:cNvPr id="16" name="TextBox 15"/>
          <p:cNvSpPr txBox="1"/>
          <p:nvPr/>
        </p:nvSpPr>
        <p:spPr>
          <a:xfrm>
            <a:off x="3629064" y="5554556"/>
            <a:ext cx="5065810" cy="646331"/>
          </a:xfrm>
          <a:prstGeom prst="rect">
            <a:avLst/>
          </a:prstGeom>
          <a:noFill/>
        </p:spPr>
        <p:txBody>
          <a:bodyPr wrap="none" rtlCol="0">
            <a:spAutoFit/>
          </a:bodyPr>
          <a:lstStyle/>
          <a:p>
            <a:r>
              <a:rPr lang="en-CA" dirty="0">
                <a:solidFill>
                  <a:srgbClr val="FF0000"/>
                </a:solidFill>
              </a:rPr>
              <a:t>Use the ratios to create an equation and solve</a:t>
            </a:r>
            <a:br>
              <a:rPr lang="en-CA" dirty="0">
                <a:solidFill>
                  <a:srgbClr val="FF0000"/>
                </a:solidFill>
              </a:rPr>
            </a:br>
            <a:r>
              <a:rPr lang="en-CA" dirty="0">
                <a:solidFill>
                  <a:srgbClr val="FF0000"/>
                </a:solidFill>
              </a:rPr>
              <a:t>for “x”</a:t>
            </a:r>
          </a:p>
        </p:txBody>
      </p:sp>
      <p:sp>
        <p:nvSpPr>
          <p:cNvPr id="29" name="TextBox 28"/>
          <p:cNvSpPr txBox="1"/>
          <p:nvPr/>
        </p:nvSpPr>
        <p:spPr>
          <a:xfrm>
            <a:off x="3568804" y="6217340"/>
            <a:ext cx="3207929" cy="369332"/>
          </a:xfrm>
          <a:prstGeom prst="rect">
            <a:avLst/>
          </a:prstGeom>
          <a:noFill/>
        </p:spPr>
        <p:txBody>
          <a:bodyPr wrap="none" rtlCol="0">
            <a:spAutoFit/>
          </a:bodyPr>
          <a:lstStyle/>
          <a:p>
            <a:r>
              <a:rPr lang="en-CA" dirty="0">
                <a:solidFill>
                  <a:srgbClr val="FF0000"/>
                </a:solidFill>
              </a:rPr>
              <a:t>The map distance is 5.14 cm</a:t>
            </a:r>
          </a:p>
        </p:txBody>
      </p:sp>
    </p:spTree>
    <p:extLst>
      <p:ext uri="{BB962C8B-B14F-4D97-AF65-F5344CB8AC3E}">
        <p14:creationId xmlns:p14="http://schemas.microsoft.com/office/powerpoint/2010/main" val="2873214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9"/>
                                        </p:tgtEl>
                                        <p:attrNameLst>
                                          <p:attrName>style.visibility</p:attrName>
                                        </p:attrNameLst>
                                      </p:cBhvr>
                                      <p:to>
                                        <p:strVal val="visible"/>
                                      </p:to>
                                    </p:set>
                                    <p:animEffect transition="in" filter="fade">
                                      <p:cBhvr>
                                        <p:cTn id="7" dur="500"/>
                                        <p:tgtEl>
                                          <p:spTgt spid="2059"/>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2060"/>
                                        </p:tgtEl>
                                        <p:attrNameLst>
                                          <p:attrName>style.visibility</p:attrName>
                                        </p:attrNameLst>
                                      </p:cBhvr>
                                      <p:to>
                                        <p:strVal val="visible"/>
                                      </p:to>
                                    </p:set>
                                    <p:anim calcmode="lin" valueType="num">
                                      <p:cBhvr>
                                        <p:cTn id="12" dur="1000" fill="hold"/>
                                        <p:tgtEl>
                                          <p:spTgt spid="2060"/>
                                        </p:tgtEl>
                                        <p:attrNameLst>
                                          <p:attrName>ppt_w</p:attrName>
                                        </p:attrNameLst>
                                      </p:cBhvr>
                                      <p:tavLst>
                                        <p:tav tm="0">
                                          <p:val>
                                            <p:fltVal val="0"/>
                                          </p:val>
                                        </p:tav>
                                        <p:tav tm="100000">
                                          <p:val>
                                            <p:strVal val="#ppt_w"/>
                                          </p:val>
                                        </p:tav>
                                      </p:tavLst>
                                    </p:anim>
                                    <p:anim calcmode="lin" valueType="num">
                                      <p:cBhvr>
                                        <p:cTn id="13" dur="1000" fill="hold"/>
                                        <p:tgtEl>
                                          <p:spTgt spid="2060"/>
                                        </p:tgtEl>
                                        <p:attrNameLst>
                                          <p:attrName>ppt_h</p:attrName>
                                        </p:attrNameLst>
                                      </p:cBhvr>
                                      <p:tavLst>
                                        <p:tav tm="0">
                                          <p:val>
                                            <p:fltVal val="0"/>
                                          </p:val>
                                        </p:tav>
                                        <p:tav tm="100000">
                                          <p:val>
                                            <p:strVal val="#ppt_h"/>
                                          </p:val>
                                        </p:tav>
                                      </p:tavLst>
                                    </p:anim>
                                    <p:anim calcmode="lin" valueType="num">
                                      <p:cBhvr>
                                        <p:cTn id="14" dur="1000" fill="hold"/>
                                        <p:tgtEl>
                                          <p:spTgt spid="2060"/>
                                        </p:tgtEl>
                                        <p:attrNameLst>
                                          <p:attrName>style.rotation</p:attrName>
                                        </p:attrNameLst>
                                      </p:cBhvr>
                                      <p:tavLst>
                                        <p:tav tm="0">
                                          <p:val>
                                            <p:fltVal val="90"/>
                                          </p:val>
                                        </p:tav>
                                        <p:tav tm="100000">
                                          <p:val>
                                            <p:fltVal val="0"/>
                                          </p:val>
                                        </p:tav>
                                      </p:tavLst>
                                    </p:anim>
                                    <p:animEffect transition="in" filter="fade">
                                      <p:cBhvr>
                                        <p:cTn id="15" dur="1000"/>
                                        <p:tgtEl>
                                          <p:spTgt spid="206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80">
                                          <p:stCondLst>
                                            <p:cond delay="0"/>
                                          </p:stCondLst>
                                        </p:cTn>
                                        <p:tgtEl>
                                          <p:spTgt spid="6"/>
                                        </p:tgtEl>
                                      </p:cBhvr>
                                    </p:animEffect>
                                    <p:anim calcmode="lin" valueType="num">
                                      <p:cBhvr>
                                        <p:cTn id="3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36" dur="26">
                                          <p:stCondLst>
                                            <p:cond delay="650"/>
                                          </p:stCondLst>
                                        </p:cTn>
                                        <p:tgtEl>
                                          <p:spTgt spid="6"/>
                                        </p:tgtEl>
                                      </p:cBhvr>
                                      <p:to x="100000" y="60000"/>
                                    </p:animScale>
                                    <p:animScale>
                                      <p:cBhvr>
                                        <p:cTn id="37" dur="166" decel="50000">
                                          <p:stCondLst>
                                            <p:cond delay="676"/>
                                          </p:stCondLst>
                                        </p:cTn>
                                        <p:tgtEl>
                                          <p:spTgt spid="6"/>
                                        </p:tgtEl>
                                      </p:cBhvr>
                                      <p:to x="100000" y="100000"/>
                                    </p:animScale>
                                    <p:animScale>
                                      <p:cBhvr>
                                        <p:cTn id="38" dur="26">
                                          <p:stCondLst>
                                            <p:cond delay="1312"/>
                                          </p:stCondLst>
                                        </p:cTn>
                                        <p:tgtEl>
                                          <p:spTgt spid="6"/>
                                        </p:tgtEl>
                                      </p:cBhvr>
                                      <p:to x="100000" y="80000"/>
                                    </p:animScale>
                                    <p:animScale>
                                      <p:cBhvr>
                                        <p:cTn id="39" dur="166" decel="50000">
                                          <p:stCondLst>
                                            <p:cond delay="1338"/>
                                          </p:stCondLst>
                                        </p:cTn>
                                        <p:tgtEl>
                                          <p:spTgt spid="6"/>
                                        </p:tgtEl>
                                      </p:cBhvr>
                                      <p:to x="100000" y="100000"/>
                                    </p:animScale>
                                    <p:animScale>
                                      <p:cBhvr>
                                        <p:cTn id="40" dur="26">
                                          <p:stCondLst>
                                            <p:cond delay="1642"/>
                                          </p:stCondLst>
                                        </p:cTn>
                                        <p:tgtEl>
                                          <p:spTgt spid="6"/>
                                        </p:tgtEl>
                                      </p:cBhvr>
                                      <p:to x="100000" y="90000"/>
                                    </p:animScale>
                                    <p:animScale>
                                      <p:cBhvr>
                                        <p:cTn id="41" dur="166" decel="50000">
                                          <p:stCondLst>
                                            <p:cond delay="1668"/>
                                          </p:stCondLst>
                                        </p:cTn>
                                        <p:tgtEl>
                                          <p:spTgt spid="6"/>
                                        </p:tgtEl>
                                      </p:cBhvr>
                                      <p:to x="100000" y="100000"/>
                                    </p:animScale>
                                    <p:animScale>
                                      <p:cBhvr>
                                        <p:cTn id="42" dur="26">
                                          <p:stCondLst>
                                            <p:cond delay="1808"/>
                                          </p:stCondLst>
                                        </p:cTn>
                                        <p:tgtEl>
                                          <p:spTgt spid="6"/>
                                        </p:tgtEl>
                                      </p:cBhvr>
                                      <p:to x="100000" y="95000"/>
                                    </p:animScale>
                                    <p:animScale>
                                      <p:cBhvr>
                                        <p:cTn id="43" dur="166" decel="50000">
                                          <p:stCondLst>
                                            <p:cond delay="1834"/>
                                          </p:stCondLst>
                                        </p:cTn>
                                        <p:tgtEl>
                                          <p:spTgt spid="6"/>
                                        </p:tgtEl>
                                      </p:cBhvr>
                                      <p:to x="100000" y="100000"/>
                                    </p:animScale>
                                  </p:childTnLst>
                                </p:cTn>
                              </p:par>
                              <p:par>
                                <p:cTn id="44" presetID="10" presetClass="entr" presetSubtype="0" fill="hold" grpId="0" nodeType="with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wipe(down)">
                                      <p:cBhvr>
                                        <p:cTn id="51" dur="580">
                                          <p:stCondLst>
                                            <p:cond delay="0"/>
                                          </p:stCondLst>
                                        </p:cTn>
                                        <p:tgtEl>
                                          <p:spTgt spid="7"/>
                                        </p:tgtEl>
                                      </p:cBhvr>
                                    </p:animEffect>
                                    <p:anim calcmode="lin" valueType="num">
                                      <p:cBhvr>
                                        <p:cTn id="5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7" dur="26">
                                          <p:stCondLst>
                                            <p:cond delay="650"/>
                                          </p:stCondLst>
                                        </p:cTn>
                                        <p:tgtEl>
                                          <p:spTgt spid="7"/>
                                        </p:tgtEl>
                                      </p:cBhvr>
                                      <p:to x="100000" y="60000"/>
                                    </p:animScale>
                                    <p:animScale>
                                      <p:cBhvr>
                                        <p:cTn id="58" dur="166" decel="50000">
                                          <p:stCondLst>
                                            <p:cond delay="676"/>
                                          </p:stCondLst>
                                        </p:cTn>
                                        <p:tgtEl>
                                          <p:spTgt spid="7"/>
                                        </p:tgtEl>
                                      </p:cBhvr>
                                      <p:to x="100000" y="100000"/>
                                    </p:animScale>
                                    <p:animScale>
                                      <p:cBhvr>
                                        <p:cTn id="59" dur="26">
                                          <p:stCondLst>
                                            <p:cond delay="1312"/>
                                          </p:stCondLst>
                                        </p:cTn>
                                        <p:tgtEl>
                                          <p:spTgt spid="7"/>
                                        </p:tgtEl>
                                      </p:cBhvr>
                                      <p:to x="100000" y="80000"/>
                                    </p:animScale>
                                    <p:animScale>
                                      <p:cBhvr>
                                        <p:cTn id="60" dur="166" decel="50000">
                                          <p:stCondLst>
                                            <p:cond delay="1338"/>
                                          </p:stCondLst>
                                        </p:cTn>
                                        <p:tgtEl>
                                          <p:spTgt spid="7"/>
                                        </p:tgtEl>
                                      </p:cBhvr>
                                      <p:to x="100000" y="100000"/>
                                    </p:animScale>
                                    <p:animScale>
                                      <p:cBhvr>
                                        <p:cTn id="61" dur="26">
                                          <p:stCondLst>
                                            <p:cond delay="1642"/>
                                          </p:stCondLst>
                                        </p:cTn>
                                        <p:tgtEl>
                                          <p:spTgt spid="7"/>
                                        </p:tgtEl>
                                      </p:cBhvr>
                                      <p:to x="100000" y="90000"/>
                                    </p:animScale>
                                    <p:animScale>
                                      <p:cBhvr>
                                        <p:cTn id="62" dur="166" decel="50000">
                                          <p:stCondLst>
                                            <p:cond delay="1668"/>
                                          </p:stCondLst>
                                        </p:cTn>
                                        <p:tgtEl>
                                          <p:spTgt spid="7"/>
                                        </p:tgtEl>
                                      </p:cBhvr>
                                      <p:to x="100000" y="100000"/>
                                    </p:animScale>
                                    <p:animScale>
                                      <p:cBhvr>
                                        <p:cTn id="63" dur="26">
                                          <p:stCondLst>
                                            <p:cond delay="1808"/>
                                          </p:stCondLst>
                                        </p:cTn>
                                        <p:tgtEl>
                                          <p:spTgt spid="7"/>
                                        </p:tgtEl>
                                      </p:cBhvr>
                                      <p:to x="100000" y="95000"/>
                                    </p:animScale>
                                    <p:animScale>
                                      <p:cBhvr>
                                        <p:cTn id="64" dur="166" decel="50000">
                                          <p:stCondLst>
                                            <p:cond delay="1834"/>
                                          </p:stCondLst>
                                        </p:cTn>
                                        <p:tgtEl>
                                          <p:spTgt spid="7"/>
                                        </p:tgtEl>
                                      </p:cBhvr>
                                      <p:to x="100000" y="100000"/>
                                    </p:animScale>
                                  </p:childTnLst>
                                </p:cTn>
                              </p:par>
                              <p:par>
                                <p:cTn id="65" presetID="10" presetClass="entr" presetSubtype="0" fill="hold" grpId="0" nodeType="with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500"/>
                                        <p:tgtEl>
                                          <p:spTgt spid="9"/>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fade">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fade">
                                      <p:cBhvr>
                                        <p:cTn id="82" dur="5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fade">
                                      <p:cBhvr>
                                        <p:cTn id="87" dur="5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fade">
                                      <p:cBhvr>
                                        <p:cTn id="92" dur="500"/>
                                        <p:tgtEl>
                                          <p:spTgt spid="16"/>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fade">
                                      <p:cBhvr>
                                        <p:cTn id="97" dur="500"/>
                                        <p:tgtEl>
                                          <p:spTgt spid="17"/>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8"/>
                                        </p:tgtEl>
                                        <p:attrNameLst>
                                          <p:attrName>style.visibility</p:attrName>
                                        </p:attrNameLst>
                                      </p:cBhvr>
                                      <p:to>
                                        <p:strVal val="visible"/>
                                      </p:to>
                                    </p:set>
                                    <p:animEffect transition="in" filter="fade">
                                      <p:cBhvr>
                                        <p:cTn id="102" dur="500"/>
                                        <p:tgtEl>
                                          <p:spTgt spid="18"/>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19"/>
                                        </p:tgtEl>
                                        <p:attrNameLst>
                                          <p:attrName>style.visibility</p:attrName>
                                        </p:attrNameLst>
                                      </p:cBhvr>
                                      <p:to>
                                        <p:strVal val="visible"/>
                                      </p:to>
                                    </p:set>
                                    <p:animEffect transition="in" filter="fade">
                                      <p:cBhvr>
                                        <p:cTn id="107" dur="500"/>
                                        <p:tgtEl>
                                          <p:spTgt spid="19"/>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20"/>
                                        </p:tgtEl>
                                        <p:attrNameLst>
                                          <p:attrName>style.visibility</p:attrName>
                                        </p:attrNameLst>
                                      </p:cBhvr>
                                      <p:to>
                                        <p:strVal val="visible"/>
                                      </p:to>
                                    </p:set>
                                    <p:animEffect transition="in" filter="fade">
                                      <p:cBhvr>
                                        <p:cTn id="112" dur="500"/>
                                        <p:tgtEl>
                                          <p:spTgt spid="20"/>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xit" presetSubtype="0" fill="hold" nodeType="clickEffect">
                                  <p:stCondLst>
                                    <p:cond delay="0"/>
                                  </p:stCondLst>
                                  <p:childTnLst>
                                    <p:animEffect transition="out" filter="fade">
                                      <p:cBhvr>
                                        <p:cTn id="116" dur="500"/>
                                        <p:tgtEl>
                                          <p:spTgt spid="17"/>
                                        </p:tgtEl>
                                      </p:cBhvr>
                                    </p:animEffect>
                                    <p:set>
                                      <p:cBhvr>
                                        <p:cTn id="117" dur="1" fill="hold">
                                          <p:stCondLst>
                                            <p:cond delay="499"/>
                                          </p:stCondLst>
                                        </p:cTn>
                                        <p:tgtEl>
                                          <p:spTgt spid="17"/>
                                        </p:tgtEl>
                                        <p:attrNameLst>
                                          <p:attrName>style.visibility</p:attrName>
                                        </p:attrNameLst>
                                      </p:cBhvr>
                                      <p:to>
                                        <p:strVal val="hidden"/>
                                      </p:to>
                                    </p:set>
                                  </p:childTnLst>
                                </p:cTn>
                              </p:par>
                              <p:par>
                                <p:cTn id="118" presetID="10" presetClass="exit" presetSubtype="0" fill="hold" nodeType="withEffect">
                                  <p:stCondLst>
                                    <p:cond delay="0"/>
                                  </p:stCondLst>
                                  <p:childTnLst>
                                    <p:animEffect transition="out" filter="fade">
                                      <p:cBhvr>
                                        <p:cTn id="119" dur="500"/>
                                        <p:tgtEl>
                                          <p:spTgt spid="19"/>
                                        </p:tgtEl>
                                      </p:cBhvr>
                                    </p:animEffect>
                                    <p:set>
                                      <p:cBhvr>
                                        <p:cTn id="120" dur="1" fill="hold">
                                          <p:stCondLst>
                                            <p:cond delay="499"/>
                                          </p:stCondLst>
                                        </p:cTn>
                                        <p:tgtEl>
                                          <p:spTgt spid="19"/>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nodeType="clickEffect">
                                  <p:stCondLst>
                                    <p:cond delay="0"/>
                                  </p:stCondLst>
                                  <p:childTnLst>
                                    <p:set>
                                      <p:cBhvr>
                                        <p:cTn id="124" dur="1" fill="hold">
                                          <p:stCondLst>
                                            <p:cond delay="0"/>
                                          </p:stCondLst>
                                        </p:cTn>
                                        <p:tgtEl>
                                          <p:spTgt spid="21"/>
                                        </p:tgtEl>
                                        <p:attrNameLst>
                                          <p:attrName>style.visibility</p:attrName>
                                        </p:attrNameLst>
                                      </p:cBhvr>
                                      <p:to>
                                        <p:strVal val="visible"/>
                                      </p:to>
                                    </p:set>
                                    <p:animEffect transition="in" filter="fade">
                                      <p:cBhvr>
                                        <p:cTn id="125" dur="500"/>
                                        <p:tgtEl>
                                          <p:spTgt spid="21"/>
                                        </p:tgtEl>
                                      </p:cBhvr>
                                    </p:animEffect>
                                  </p:childTnLst>
                                </p:cTn>
                              </p:par>
                              <p:par>
                                <p:cTn id="126" presetID="10" presetClass="exit" presetSubtype="0" fill="hold" nodeType="withEffect">
                                  <p:stCondLst>
                                    <p:cond delay="0"/>
                                  </p:stCondLst>
                                  <p:childTnLst>
                                    <p:animEffect transition="out" filter="fade">
                                      <p:cBhvr>
                                        <p:cTn id="127" dur="500"/>
                                        <p:tgtEl>
                                          <p:spTgt spid="20"/>
                                        </p:tgtEl>
                                      </p:cBhvr>
                                    </p:animEffect>
                                    <p:set>
                                      <p:cBhvr>
                                        <p:cTn id="128" dur="1" fill="hold">
                                          <p:stCondLst>
                                            <p:cond delay="499"/>
                                          </p:stCondLst>
                                        </p:cTn>
                                        <p:tgtEl>
                                          <p:spTgt spid="20"/>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29"/>
                                        </p:tgtEl>
                                        <p:attrNameLst>
                                          <p:attrName>style.visibility</p:attrName>
                                        </p:attrNameLst>
                                      </p:cBhvr>
                                      <p:to>
                                        <p:strVal val="visible"/>
                                      </p:to>
                                    </p:set>
                                    <p:animEffect transition="in" filter="fade">
                                      <p:cBhvr>
                                        <p:cTn id="13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8" grpId="0" animBg="1"/>
      <p:bldP spid="9" grpId="0" animBg="1"/>
      <p:bldP spid="13" grpId="0"/>
      <p:bldP spid="14" grpId="0" animBg="1"/>
      <p:bldP spid="16" grpId="0"/>
      <p:bldP spid="2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sz="quarter" idx="1"/>
          </p:nvPr>
        </p:nvSpPr>
        <p:spPr/>
        <p:txBody>
          <a:bodyPr/>
          <a:lstStyle/>
          <a:p>
            <a:r>
              <a:rPr lang="en-CA" dirty="0" err="1"/>
              <a:t>Amc</a:t>
            </a:r>
            <a:r>
              <a:rPr lang="en-CA"/>
              <a:t> 12b 2002</a:t>
            </a:r>
            <a:endParaRPr lang="en-CA" dirty="0"/>
          </a:p>
        </p:txBody>
      </p:sp>
      <p:pic>
        <p:nvPicPr>
          <p:cNvPr id="4" name="Picture 3"/>
          <p:cNvPicPr>
            <a:picLocks noChangeAspect="1"/>
          </p:cNvPicPr>
          <p:nvPr/>
        </p:nvPicPr>
        <p:blipFill>
          <a:blip r:embed="rId3"/>
          <a:stretch>
            <a:fillRect/>
          </a:stretch>
        </p:blipFill>
        <p:spPr>
          <a:xfrm>
            <a:off x="237229" y="71664"/>
            <a:ext cx="8293112" cy="2093844"/>
          </a:xfrm>
          <a:prstGeom prst="rect">
            <a:avLst/>
          </a:prstGeom>
        </p:spPr>
      </p:pic>
    </p:spTree>
    <p:extLst>
      <p:ext uri="{BB962C8B-B14F-4D97-AF65-F5344CB8AC3E}">
        <p14:creationId xmlns:p14="http://schemas.microsoft.com/office/powerpoint/2010/main" val="2958960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D8DECB-9C6E-4710-AF15-20A201984154}"/>
              </a:ext>
            </a:extLst>
          </p:cNvPr>
          <p:cNvSpPr>
            <a:spLocks noGrp="1"/>
          </p:cNvSpPr>
          <p:nvPr>
            <p:ph idx="1"/>
          </p:nvPr>
        </p:nvSpPr>
        <p:spPr>
          <a:xfrm>
            <a:off x="218048" y="200464"/>
            <a:ext cx="8743071" cy="1501727"/>
          </a:xfrm>
        </p:spPr>
        <p:txBody>
          <a:bodyPr>
            <a:normAutofit/>
          </a:bodyPr>
          <a:lstStyle/>
          <a:p>
            <a:pPr marL="0" indent="0">
              <a:buNone/>
            </a:pPr>
            <a:r>
              <a:rPr lang="en-CA" sz="2200" dirty="0"/>
              <a:t>Q3: On average, Sara can travel four times as fast on cross-country skis as she can with </a:t>
            </a:r>
            <a:r>
              <a:rPr lang="en-CA" sz="2200" dirty="0" err="1"/>
              <a:t>showshoes</a:t>
            </a:r>
            <a:r>
              <a:rPr lang="en-CA" sz="2200" dirty="0"/>
              <a:t>.  To travel 24km, she needs 6h more if she is </a:t>
            </a:r>
            <a:r>
              <a:rPr lang="en-CA" sz="2200" dirty="0" err="1"/>
              <a:t>showshoeing</a:t>
            </a:r>
            <a:r>
              <a:rPr lang="en-CA" sz="2200" dirty="0"/>
              <a:t> than if she skiing.  What is her average speed on </a:t>
            </a:r>
            <a:r>
              <a:rPr lang="en-CA" sz="2200" dirty="0" err="1"/>
              <a:t>crosscountry</a:t>
            </a:r>
            <a:r>
              <a:rPr lang="en-CA" sz="2200" dirty="0"/>
              <a:t> skis? </a:t>
            </a:r>
          </a:p>
        </p:txBody>
      </p:sp>
    </p:spTree>
    <p:extLst>
      <p:ext uri="{BB962C8B-B14F-4D97-AF65-F5344CB8AC3E}">
        <p14:creationId xmlns:p14="http://schemas.microsoft.com/office/powerpoint/2010/main" val="1660283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sz="quarter" idx="1"/>
          </p:nvPr>
        </p:nvSpPr>
        <p:spPr/>
        <p:txBody>
          <a:bodyPr/>
          <a:lstStyle/>
          <a:p>
            <a:endParaRPr lang="en-CA" dirty="0"/>
          </a:p>
        </p:txBody>
      </p:sp>
      <p:pic>
        <p:nvPicPr>
          <p:cNvPr id="4" name="Picture 3"/>
          <p:cNvPicPr>
            <a:picLocks noChangeAspect="1"/>
          </p:cNvPicPr>
          <p:nvPr/>
        </p:nvPicPr>
        <p:blipFill>
          <a:blip r:embed="rId3"/>
          <a:stretch>
            <a:fillRect/>
          </a:stretch>
        </p:blipFill>
        <p:spPr>
          <a:xfrm>
            <a:off x="229445" y="0"/>
            <a:ext cx="8708189" cy="1948070"/>
          </a:xfrm>
          <a:prstGeom prst="rect">
            <a:avLst/>
          </a:prstGeom>
        </p:spPr>
      </p:pic>
    </p:spTree>
    <p:extLst>
      <p:ext uri="{BB962C8B-B14F-4D97-AF65-F5344CB8AC3E}">
        <p14:creationId xmlns:p14="http://schemas.microsoft.com/office/powerpoint/2010/main" val="3907049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BF0EC-9BDF-48E8-986F-28E17F4AE92D}"/>
              </a:ext>
            </a:extLst>
          </p:cNvPr>
          <p:cNvSpPr>
            <a:spLocks noGrp="1"/>
          </p:cNvSpPr>
          <p:nvPr>
            <p:ph type="title"/>
          </p:nvPr>
        </p:nvSpPr>
        <p:spPr/>
        <p:txBody>
          <a:bodyPr/>
          <a:lstStyle/>
          <a:p>
            <a:endParaRPr lang="en-CA"/>
          </a:p>
        </p:txBody>
      </p:sp>
      <p:sp>
        <p:nvSpPr>
          <p:cNvPr id="3" name="Content Placeholder 2">
            <a:extLst>
              <a:ext uri="{FF2B5EF4-FFF2-40B4-BE49-F238E27FC236}">
                <a16:creationId xmlns:a16="http://schemas.microsoft.com/office/drawing/2014/main" id="{1EF94CAE-6EA8-4912-87DA-06D752CC58B1}"/>
              </a:ext>
            </a:extLst>
          </p:cNvPr>
          <p:cNvSpPr>
            <a:spLocks noGrp="1"/>
          </p:cNvSpPr>
          <p:nvPr>
            <p:ph idx="1"/>
          </p:nvPr>
        </p:nvSpPr>
        <p:spPr/>
        <p:txBody>
          <a:bodyPr/>
          <a:lstStyle/>
          <a:p>
            <a:endParaRPr lang="en-CA"/>
          </a:p>
        </p:txBody>
      </p:sp>
      <p:pic>
        <p:nvPicPr>
          <p:cNvPr id="5" name="Picture 4">
            <a:extLst>
              <a:ext uri="{FF2B5EF4-FFF2-40B4-BE49-F238E27FC236}">
                <a16:creationId xmlns:a16="http://schemas.microsoft.com/office/drawing/2014/main" id="{B7A34948-DE00-457C-A076-5D8E8BD42CAB}"/>
              </a:ext>
            </a:extLst>
          </p:cNvPr>
          <p:cNvPicPr>
            <a:picLocks noChangeAspect="1"/>
          </p:cNvPicPr>
          <p:nvPr/>
        </p:nvPicPr>
        <p:blipFill>
          <a:blip r:embed="rId3"/>
          <a:stretch>
            <a:fillRect/>
          </a:stretch>
        </p:blipFill>
        <p:spPr>
          <a:xfrm>
            <a:off x="203367" y="931222"/>
            <a:ext cx="8151019" cy="2185988"/>
          </a:xfrm>
          <a:prstGeom prst="rect">
            <a:avLst/>
          </a:prstGeom>
        </p:spPr>
      </p:pic>
    </p:spTree>
    <p:extLst>
      <p:ext uri="{BB962C8B-B14F-4D97-AF65-F5344CB8AC3E}">
        <p14:creationId xmlns:p14="http://schemas.microsoft.com/office/powerpoint/2010/main" val="4105452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3851" y="110613"/>
            <a:ext cx="8664677" cy="2617839"/>
          </a:xfrm>
        </p:spPr>
        <p:txBody>
          <a:bodyPr>
            <a:normAutofit lnSpcReduction="10000"/>
          </a:bodyPr>
          <a:lstStyle/>
          <a:p>
            <a:pPr marL="0" indent="0">
              <a:buNone/>
            </a:pPr>
            <a:r>
              <a:rPr lang="en-CA" dirty="0"/>
              <a:t>Challenge: Two boats on opposite sides of a river are heading towards the other side and coming back.  They travel at different speeds and at constant speeds.  When they first cross path, they are 720yards away from one side of the river.  Once they reach the opposite side, they wait 10 minutes before leaving.   They second time they cross path, they are 400 yards from one side.  How wide is </a:t>
            </a:r>
            <a:r>
              <a:rPr lang="en-CA"/>
              <a:t>the river?</a:t>
            </a:r>
            <a:endParaRPr lang="en-CA" dirty="0"/>
          </a:p>
        </p:txBody>
      </p:sp>
    </p:spTree>
    <p:extLst>
      <p:ext uri="{BB962C8B-B14F-4D97-AF65-F5344CB8AC3E}">
        <p14:creationId xmlns:p14="http://schemas.microsoft.com/office/powerpoint/2010/main" val="3660608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a:p>
        </p:txBody>
      </p:sp>
      <p:sp>
        <p:nvSpPr>
          <p:cNvPr id="3" name="Content Placeholder 2"/>
          <p:cNvSpPr>
            <a:spLocks noGrp="1"/>
          </p:cNvSpPr>
          <p:nvPr>
            <p:ph sz="quarter" idx="1"/>
          </p:nvPr>
        </p:nvSpPr>
        <p:spPr/>
        <p:txBody>
          <a:bodyPr/>
          <a:lstStyle/>
          <a:p>
            <a:endParaRPr lang="en-CA"/>
          </a:p>
        </p:txBody>
      </p:sp>
      <p:pic>
        <p:nvPicPr>
          <p:cNvPr id="4" name="Picture 3"/>
          <p:cNvPicPr>
            <a:picLocks noChangeAspect="1"/>
          </p:cNvPicPr>
          <p:nvPr/>
        </p:nvPicPr>
        <p:blipFill>
          <a:blip r:embed="rId3"/>
          <a:stretch>
            <a:fillRect/>
          </a:stretch>
        </p:blipFill>
        <p:spPr>
          <a:xfrm>
            <a:off x="188938" y="200505"/>
            <a:ext cx="8902539" cy="1595165"/>
          </a:xfrm>
          <a:prstGeom prst="rect">
            <a:avLst/>
          </a:prstGeom>
        </p:spPr>
      </p:pic>
    </p:spTree>
    <p:extLst>
      <p:ext uri="{BB962C8B-B14F-4D97-AF65-F5344CB8AC3E}">
        <p14:creationId xmlns:p14="http://schemas.microsoft.com/office/powerpoint/2010/main" val="11101349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7e29489c09c3c63187c2677341ee6319b0e3d0"/>
  <p:tag name="GENSWF_OUTPUT_FILE_NAME" val="m8hc25"/>
  <p:tag name="ISPRING_RESOURCE_PATHS_HASH_PRESENTER" val="f5395ad886dc9ca9e993bef2e74e374d4f9c0c0"/>
  <p:tag name="ISPRING_LMS_API_VERSION" val="SCORM 2004 (2nd edition)"/>
  <p:tag name="ISPRING_ULTRA_SCORM_COURSE_ID" val="EB92B2A1-3D72-4115-B0A8-6BCE1760B3BE"/>
  <p:tag name="ISPRING_CMI5_LAUNCH_METHOD" val="any window"/>
  <p:tag name="ISPRING_SCORM_ENDPOINT" val="&lt;endpoint&gt;&lt;enable&gt;0&lt;/enable&gt;&lt;lrs&gt;http://&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ʾ\&quot;{58857F64-F778-46F3-A3E4-9740F72F057B}&quot;,&quot;C:\\Users\\Danny\\OneDrive - SD41\\Website&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no-video&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QUIZZES" val="0"/>
  <p:tag name="ISPRING_SCORM_PASSING_SCORE" val="100.000000"/>
  <p:tag name="ISPRING_CURRENT_PLAYER_ID" val="universal-no-video"/>
  <p:tag name="ISPRING_PRESENTATION_TITLE" val="Section 3R Ch3 Review on  Rates and Ratios (2021)"/>
  <p:tag name="ISPRING_FIRST_PUBLI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686</TotalTime>
  <Words>564</Words>
  <Application>Microsoft Office PowerPoint</Application>
  <PresentationFormat>On-screen Show (4:3)</PresentationFormat>
  <Paragraphs>41</Paragraphs>
  <Slides>15</Slides>
  <Notes>15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2" baseType="lpstr">
      <vt:lpstr>Arial</vt:lpstr>
      <vt:lpstr>Calibri</vt:lpstr>
      <vt:lpstr>Century Schoolbook</vt:lpstr>
      <vt:lpstr>Wingdings</vt:lpstr>
      <vt:lpstr>Wingdings 2</vt:lpstr>
      <vt:lpstr>Oriel</vt:lpstr>
      <vt:lpstr>Equation</vt:lpstr>
      <vt:lpstr>Ch3 Review Questions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3R Ch3 Review on  Rates and Ratios (2021)</dc:title>
  <dc:creator>Danny Young</dc:creator>
  <cp:lastModifiedBy>Danny Young</cp:lastModifiedBy>
  <cp:revision>31</cp:revision>
  <dcterms:created xsi:type="dcterms:W3CDTF">2011-06-27T16:11:13Z</dcterms:created>
  <dcterms:modified xsi:type="dcterms:W3CDTF">2021-12-11T07:48:49Z</dcterms:modified>
</cp:coreProperties>
</file>